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Default Extension="emf" ContentType="image/x-emf"/>
  <Override PartName="/ppt/slides/slide14.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notesSlides/notesSlide12.xml" ContentType="application/vnd.openxmlformats-officedocument.presentationml.notesSlide+xml"/>
  <Default Extension="jpeg" ContentType="image/jpeg"/>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Default Extension="wdp" ContentType="image/vnd.ms-photo"/>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s/slide4.xml" ContentType="application/vnd.openxmlformats-officedocument.presentationml.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removePersonalInfoOnSave="1" saveSubsetFonts="1">
  <p:sldMasterIdLst>
    <p:sldMasterId id="2147484792" r:id="rId1"/>
  </p:sldMasterIdLst>
  <p:notesMasterIdLst>
    <p:notesMasterId r:id="rId26"/>
  </p:notesMasterIdLst>
  <p:sldIdLst>
    <p:sldId id="257" r:id="rId2"/>
    <p:sldId id="331" r:id="rId3"/>
    <p:sldId id="332" r:id="rId4"/>
    <p:sldId id="263" r:id="rId5"/>
    <p:sldId id="327" r:id="rId6"/>
    <p:sldId id="348" r:id="rId7"/>
    <p:sldId id="333" r:id="rId8"/>
    <p:sldId id="334" r:id="rId9"/>
    <p:sldId id="336" r:id="rId10"/>
    <p:sldId id="346" r:id="rId11"/>
    <p:sldId id="347" r:id="rId12"/>
    <p:sldId id="344" r:id="rId13"/>
    <p:sldId id="338" r:id="rId14"/>
    <p:sldId id="341" r:id="rId15"/>
    <p:sldId id="302" r:id="rId16"/>
    <p:sldId id="339" r:id="rId17"/>
    <p:sldId id="342" r:id="rId18"/>
    <p:sldId id="343" r:id="rId19"/>
    <p:sldId id="349" r:id="rId20"/>
    <p:sldId id="278" r:id="rId21"/>
    <p:sldId id="312" r:id="rId22"/>
    <p:sldId id="281" r:id="rId23"/>
    <p:sldId id="277" r:id="rId24"/>
    <p:sldId id="30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1296" userDrawn="1">
          <p15:clr>
            <a:srgbClr val="A4A3A4"/>
          </p15:clr>
        </p15:guide>
        <p15:guide id="2" pos="3840" userDrawn="1">
          <p15:clr>
            <a:srgbClr val="A4A3A4"/>
          </p15:clr>
        </p15:guide>
      </p15:sldGuideLst>
    </p:ext>
    <p:ext uri="{2D200454-40CA-4A62-9FC3-DE9A4176ACB9}">
      <p15:notesGuideLst xmlns:p15="http://schemas.microsoft.com/office/powerpoint/2012/main" xmlns:p="http://schemas.openxmlformats.org/presentationml/2006/main" xmlns:r="http://schemas.openxmlformats.org/officeDocument/2006/relationships" xmlns:a="http://schemas.openxmlformats.org/drawingml/2006/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2" name="Author" initials="A" lastIdx="1" clrIdx="1"/>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rgbClr val="FF0000"/>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0000FF"/>
    <a:srgbClr val="FFFF99"/>
    <a:srgbClr val="2DA2BF"/>
    <a:srgbClr val="F1F4DC"/>
    <a:srgbClr val="FBFFFB"/>
    <a:srgbClr val="E7FFE7"/>
    <a:srgbClr val="FF3399"/>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6014" autoAdjust="0"/>
    <p:restoredTop sz="74970" autoAdjust="0"/>
  </p:normalViewPr>
  <p:slideViewPr>
    <p:cSldViewPr>
      <p:cViewPr varScale="1">
        <p:scale>
          <a:sx n="78" d="100"/>
          <a:sy n="78" d="100"/>
        </p:scale>
        <p:origin x="-696" y="-112"/>
      </p:cViewPr>
      <p:guideLst>
        <p:guide orient="horz" pos="1296"/>
        <p:guide pos="3840"/>
      </p:guideLst>
    </p:cSldViewPr>
  </p:slideViewPr>
  <p:outlineViewPr>
    <p:cViewPr>
      <p:scale>
        <a:sx n="33" d="100"/>
        <a:sy n="33" d="100"/>
      </p:scale>
      <p:origin x="0" y="-921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75" d="100"/>
          <a:sy n="75" d="100"/>
        </p:scale>
        <p:origin x="2532"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commentAuthors" Target="commentAuthors.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85800" y="15240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400" b="1">
                <a:latin typeface="Calibri" panose="020F0502020204030204" pitchFamily="34" charset="0"/>
              </a:defRPr>
            </a:lvl1pPr>
          </a:lstStyle>
          <a:p>
            <a:pPr>
              <a:defRPr/>
            </a:pPr>
            <a:endParaRPr lang="en-US" altLang="en-US" dirty="0"/>
          </a:p>
        </p:txBody>
      </p:sp>
      <p:sp>
        <p:nvSpPr>
          <p:cNvPr id="3" name="Date Placeholder 2"/>
          <p:cNvSpPr>
            <a:spLocks noGrp="1"/>
          </p:cNvSpPr>
          <p:nvPr>
            <p:ph type="dt" idx="1"/>
          </p:nvPr>
        </p:nvSpPr>
        <p:spPr>
          <a:xfrm>
            <a:off x="4343400" y="152400"/>
            <a:ext cx="18288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3D8CFEEC-8D9B-4E31-B3DB-C13000266FBD}" type="datetimeFigureOut">
              <a:rPr lang="en-US" altLang="en-US"/>
              <a:pPr>
                <a:defRPr/>
              </a:pPr>
              <a:t>12/24/18</a:t>
            </a:fld>
            <a:endParaRPr lang="en-US" alt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p:txBody>
      </p:sp>
      <p:sp>
        <p:nvSpPr>
          <p:cNvPr id="6" name="Footer Placeholder 5"/>
          <p:cNvSpPr>
            <a:spLocks noGrp="1"/>
          </p:cNvSpPr>
          <p:nvPr>
            <p:ph type="ftr" sz="quarter" idx="4"/>
          </p:nvPr>
        </p:nvSpPr>
        <p:spPr>
          <a:xfrm>
            <a:off x="685800" y="8610600"/>
            <a:ext cx="2743200" cy="274638"/>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dirty="0"/>
          </a:p>
        </p:txBody>
      </p:sp>
      <p:sp>
        <p:nvSpPr>
          <p:cNvPr id="7" name="Slide Number Placeholder 6"/>
          <p:cNvSpPr>
            <a:spLocks noGrp="1"/>
          </p:cNvSpPr>
          <p:nvPr>
            <p:ph type="sldNum" sz="quarter" idx="5"/>
          </p:nvPr>
        </p:nvSpPr>
        <p:spPr>
          <a:xfrm>
            <a:off x="4435475" y="8666163"/>
            <a:ext cx="1736725" cy="2730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400">
                <a:latin typeface="Calibri" panose="020F0502020204030204" pitchFamily="34" charset="0"/>
              </a:defRPr>
            </a:lvl1pPr>
          </a:lstStyle>
          <a:p>
            <a:pPr>
              <a:defRPr/>
            </a:pPr>
            <a:fld id="{D8D179B0-B5B9-401D-8245-33549931F649}" type="slidenum">
              <a:rPr lang="en-US" altLang="en-US"/>
              <a:pPr>
                <a:defRPr/>
              </a:pPr>
              <a:t>‹#›</a:t>
            </a:fld>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63565646"/>
      </p:ext>
    </p:extLst>
  </p:cSld>
  <p:clrMap bg1="lt1" tx1="dk1" bg2="lt2" tx2="dk2" accent1="accent1" accent2="accent2" accent3="accent3" accent4="accent4" accent5="accent5" accent6="accent6" hlink="hlink" folHlink="folHlink"/>
  <p:notesStyle>
    <a:lvl1pPr marL="169863" indent="-169863" algn="l" rtl="0" eaLnBrk="0" fontAlgn="base" hangingPunct="0">
      <a:spcBef>
        <a:spcPct val="30000"/>
      </a:spcBef>
      <a:spcAft>
        <a:spcPct val="0"/>
      </a:spcAft>
      <a:buClr>
        <a:schemeClr val="accent2">
          <a:lumMod val="75000"/>
        </a:schemeClr>
      </a:buClr>
      <a:buSzPct val="95000"/>
      <a:buFont typeface="Calibri" panose="020F0502020204030204" pitchFamily="34" charset="0"/>
      <a:buChar char="●"/>
      <a:defRPr sz="1600" b="1" kern="1200">
        <a:solidFill>
          <a:schemeClr val="tx1"/>
        </a:solidFill>
        <a:latin typeface="+mn-lt"/>
        <a:ea typeface="+mn-ea"/>
        <a:cs typeface="+mn-cs"/>
      </a:defRPr>
    </a:lvl1pPr>
    <a:lvl2pPr marL="404813" indent="-169863" algn="l" rtl="0" eaLnBrk="0" fontAlgn="base" hangingPunct="0">
      <a:spcBef>
        <a:spcPct val="30000"/>
      </a:spcBef>
      <a:spcAft>
        <a:spcPct val="0"/>
      </a:spcAft>
      <a:buClr>
        <a:schemeClr val="accent2">
          <a:lumMod val="75000"/>
        </a:schemeClr>
      </a:buClr>
      <a:buSzPct val="70000"/>
      <a:buFont typeface="Wingdings" panose="05000000000000000000" pitchFamily="2" charset="2"/>
      <a:buChar char="n"/>
      <a:defRPr sz="1600" b="1" kern="1200">
        <a:solidFill>
          <a:schemeClr val="tx1"/>
        </a:solidFill>
        <a:latin typeface="+mn-lt"/>
        <a:ea typeface="+mn-ea"/>
        <a:cs typeface="+mn-cs"/>
      </a:defRPr>
    </a:lvl2pPr>
    <a:lvl3pPr marL="574675" indent="-169863" algn="l" rtl="0" eaLnBrk="0" fontAlgn="base" hangingPunct="0">
      <a:spcBef>
        <a:spcPct val="30000"/>
      </a:spcBef>
      <a:spcAft>
        <a:spcPct val="0"/>
      </a:spcAft>
      <a:buClr>
        <a:schemeClr val="accent2">
          <a:lumMod val="75000"/>
        </a:schemeClr>
      </a:buClr>
      <a:buSzPct val="70000"/>
      <a:buFont typeface="Wingdings" panose="05000000000000000000" pitchFamily="2" charset="2"/>
      <a:buChar char="®"/>
      <a:defRPr sz="1600" b="1"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marL="169863" indent="-169863">
              <a:buNone/>
            </a:pPr>
            <a:r>
              <a:rPr lang="en-US" altLang="en-US" b="1" dirty="0" smtClean="0"/>
              <a:t>Release 2 Slide changes:</a:t>
            </a:r>
          </a:p>
          <a:p>
            <a:pPr marL="169863" indent="-169863">
              <a:buNone/>
            </a:pPr>
            <a:r>
              <a:rPr lang="en-US" altLang="en-US" b="1" dirty="0" smtClean="0"/>
              <a:t>Slide</a:t>
            </a:r>
            <a:r>
              <a:rPr lang="en-US" altLang="en-US" b="1" baseline="0" dirty="0" smtClean="0"/>
              <a:t> 3 – updated screen shot</a:t>
            </a:r>
          </a:p>
          <a:p>
            <a:pPr marL="169863" indent="-169863">
              <a:buNone/>
            </a:pPr>
            <a:r>
              <a:rPr lang="en-US" altLang="en-US" b="1" baseline="0" dirty="0" smtClean="0"/>
              <a:t>Slide 7 – Added example</a:t>
            </a:r>
          </a:p>
          <a:p>
            <a:pPr marL="169863" indent="-169863">
              <a:buNone/>
            </a:pPr>
            <a:r>
              <a:rPr lang="en-US" altLang="en-US" b="1" baseline="0" dirty="0" smtClean="0"/>
              <a:t>Slide 9 – Changed first bullet from greater than $600 to $600 </a:t>
            </a:r>
            <a:r>
              <a:rPr lang="en-US" altLang="en-US" b="1" i="0" baseline="0" dirty="0" smtClean="0"/>
              <a:t>or more</a:t>
            </a:r>
            <a:endParaRPr lang="en-US" altLang="en-US" b="1" i="0" dirty="0" smtClean="0"/>
          </a:p>
          <a:p>
            <a:pPr marL="169863" indent="-169863"/>
            <a:endParaRPr lang="en-US" altLang="en-US" b="1" dirty="0" smtClean="0"/>
          </a:p>
          <a:p>
            <a:pPr marL="169863" indent="-169863"/>
            <a:r>
              <a:rPr lang="en-US" altLang="en-US" b="1" dirty="0" smtClean="0"/>
              <a:t>The </a:t>
            </a:r>
            <a:r>
              <a:rPr lang="en-US" altLang="en-US" b="1" dirty="0"/>
              <a:t>first slides cover the core material for Other</a:t>
            </a:r>
            <a:r>
              <a:rPr lang="en-US" altLang="en-US" b="1" baseline="0" dirty="0"/>
              <a:t> </a:t>
            </a:r>
            <a:r>
              <a:rPr lang="en-US" altLang="en-US" b="1" baseline="0" dirty="0" smtClean="0"/>
              <a:t>Income</a:t>
            </a:r>
            <a:r>
              <a:rPr lang="en-US" altLang="en-US" b="1" dirty="0" smtClean="0"/>
              <a:t> </a:t>
            </a:r>
          </a:p>
          <a:p>
            <a:pPr marL="169863" indent="-169863"/>
            <a:r>
              <a:rPr lang="en-US" altLang="en-US" b="1" dirty="0" smtClean="0"/>
              <a:t>There </a:t>
            </a:r>
            <a:r>
              <a:rPr lang="en-US" altLang="en-US" b="1" dirty="0"/>
              <a:t>are many more slides than</a:t>
            </a:r>
            <a:r>
              <a:rPr lang="en-US" altLang="en-US" b="1" baseline="0" dirty="0"/>
              <a:t> are needed  for Instructors to present this tax topic. </a:t>
            </a:r>
            <a:r>
              <a:rPr lang="en-US" altLang="en-US" b="1" dirty="0"/>
              <a:t>Instructors</a:t>
            </a:r>
            <a:r>
              <a:rPr lang="en-US" altLang="en-US" b="1" baseline="0" dirty="0"/>
              <a:t> should choose those slides necessary to prompt discussion depending on the experience level of their </a:t>
            </a:r>
            <a:r>
              <a:rPr lang="en-US" altLang="en-US" b="1" baseline="0" dirty="0" smtClean="0"/>
              <a:t>volunteers</a:t>
            </a:r>
            <a:endParaRPr lang="en-US" altLang="en-US" b="1" baseline="0" dirty="0"/>
          </a:p>
          <a:p>
            <a:pPr marL="169863" indent="-169863"/>
            <a:r>
              <a:rPr lang="en-US" altLang="en-US" b="1" baseline="0" dirty="0" smtClean="0"/>
              <a:t>Key </a:t>
            </a:r>
            <a:r>
              <a:rPr lang="en-US" altLang="en-US" b="1" baseline="0" dirty="0"/>
              <a:t>Slides for new Volunteers include: 2, 3, and </a:t>
            </a:r>
            <a:r>
              <a:rPr lang="en-US" altLang="en-US" b="1" baseline="0" dirty="0" smtClean="0"/>
              <a:t>8-14</a:t>
            </a:r>
          </a:p>
          <a:p>
            <a:pPr marL="169863" indent="-169863"/>
            <a:r>
              <a:rPr lang="en-US" altLang="en-US" b="1" baseline="0" dirty="0" smtClean="0"/>
              <a:t>For </a:t>
            </a:r>
            <a:r>
              <a:rPr lang="en-US" altLang="en-US" b="1" baseline="0" dirty="0"/>
              <a:t>returning volunteers only slides 2 and 3 may be needed to prompt </a:t>
            </a:r>
            <a:r>
              <a:rPr lang="en-US" altLang="en-US" b="1" baseline="0" dirty="0" smtClean="0"/>
              <a:t>discussion</a:t>
            </a:r>
            <a:endParaRPr lang="en-US" altLang="en-US" b="1" baseline="0" dirty="0"/>
          </a:p>
          <a:p>
            <a:pPr marL="169863" indent="-169863"/>
            <a:r>
              <a:rPr lang="en-US" altLang="en-US" b="1" baseline="0" dirty="0" smtClean="0"/>
              <a:t>This </a:t>
            </a:r>
            <a:r>
              <a:rPr lang="en-US" altLang="en-US" b="1" baseline="0" dirty="0"/>
              <a:t>slide set can also be a good review resource for those certifying through </a:t>
            </a:r>
            <a:r>
              <a:rPr lang="en-US" altLang="en-US" b="1" baseline="0" dirty="0" smtClean="0"/>
              <a:t>self-study</a:t>
            </a:r>
          </a:p>
          <a:p>
            <a:pPr marL="169863" indent="-169863"/>
            <a:r>
              <a:rPr lang="en-US" altLang="en-US" b="1" dirty="0" smtClean="0"/>
              <a:t>The</a:t>
            </a:r>
            <a:r>
              <a:rPr lang="en-US" altLang="en-US" b="1" baseline="0" dirty="0" smtClean="0"/>
              <a:t> following comprehensive topics for Other Income are at the end of the presentation:</a:t>
            </a:r>
            <a:endParaRPr lang="en-US" altLang="en-US" b="1" baseline="0" dirty="0"/>
          </a:p>
          <a:p>
            <a:pPr lvl="1"/>
            <a:r>
              <a:rPr lang="en-US" b="1" dirty="0" smtClean="0"/>
              <a:t>Long </a:t>
            </a:r>
            <a:r>
              <a:rPr lang="en-US" b="1" dirty="0"/>
              <a:t>Term Care (LTC) Payments Slides </a:t>
            </a:r>
            <a:r>
              <a:rPr lang="en-US" b="1" dirty="0" smtClean="0"/>
              <a:t>20-24</a:t>
            </a:r>
          </a:p>
          <a:p>
            <a:pPr lvl="0"/>
            <a:r>
              <a:rPr lang="en-US" b="1" dirty="0" smtClean="0"/>
              <a:t>Refer</a:t>
            </a:r>
            <a:r>
              <a:rPr lang="en-US" b="1" baseline="0" dirty="0" smtClean="0"/>
              <a:t> to other presentations for:</a:t>
            </a:r>
            <a:endParaRPr lang="en-US" b="1" dirty="0" smtClean="0"/>
          </a:p>
          <a:p>
            <a:pPr lvl="1"/>
            <a:r>
              <a:rPr lang="en-US" b="1" dirty="0" smtClean="0"/>
              <a:t>Other Compensation -- see Wages NTTC Slide Set 11</a:t>
            </a:r>
          </a:p>
          <a:p>
            <a:pPr lvl="1"/>
            <a:r>
              <a:rPr lang="en-US" b="1" dirty="0" smtClean="0"/>
              <a:t>Medical Waiver Payments -- See NTTC Slide Set 24</a:t>
            </a:r>
          </a:p>
          <a:p>
            <a:pPr lvl="1"/>
            <a:endParaRPr lang="en-US" b="1" dirty="0"/>
          </a:p>
          <a:p>
            <a:pPr marL="234950" lvl="1" indent="0">
              <a:buNone/>
            </a:pPr>
            <a:endParaRPr lang="en-US" altLang="en-US" b="1" baseline="0" dirty="0"/>
          </a:p>
          <a:p>
            <a:pPr marL="234950" lvl="1" indent="0">
              <a:buNone/>
            </a:pPr>
            <a:endParaRPr lang="en-US" altLang="en-US" b="1" baseline="0" dirty="0"/>
          </a:p>
          <a:p>
            <a:pPr marL="0" indent="0">
              <a:buNone/>
            </a:pPr>
            <a:endParaRPr lang="en-US" altLang="en-US" b="1" dirty="0"/>
          </a:p>
          <a:p>
            <a:pPr>
              <a:tabLst>
                <a:tab pos="2979738" algn="l"/>
              </a:tabLst>
            </a:pPr>
            <a:endParaRPr lang="en-US" alt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ECE3C5ED-86C4-4321-B709-7A815B490BE0}" type="slidenum">
              <a:rPr lang="en-US" altLang="en-US" smtClean="0"/>
              <a:pPr>
                <a:spcBef>
                  <a:spcPct val="0"/>
                </a:spcBef>
                <a:buClrTx/>
                <a:buSzTx/>
                <a:buFontTx/>
                <a:buNone/>
              </a:pPr>
              <a:t>1</a:t>
            </a:fld>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37776733"/>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Note some taxpayers believe they can deduct losses up front.  </a:t>
            </a:r>
            <a:r>
              <a:rPr lang="en-US" b="1" u="sng" dirty="0"/>
              <a:t>Losses can only be deducted if taxpayer itemizes</a:t>
            </a:r>
          </a:p>
        </p:txBody>
      </p:sp>
      <p:sp>
        <p:nvSpPr>
          <p:cNvPr id="4" name="Slide Number Placeholder 3"/>
          <p:cNvSpPr>
            <a:spLocks noGrp="1"/>
          </p:cNvSpPr>
          <p:nvPr>
            <p:ph type="sldNum" sz="quarter" idx="10"/>
          </p:nvPr>
        </p:nvSpPr>
        <p:spPr/>
        <p:txBody>
          <a:bodyPr/>
          <a:lstStyle/>
          <a:p>
            <a:pPr>
              <a:defRPr/>
            </a:pPr>
            <a:fld id="{D8D179B0-B5B9-401D-8245-33549931F649}" type="slidenum">
              <a:rPr lang="en-US" altLang="en-US" smtClean="0"/>
              <a:pPr>
                <a:defRPr/>
              </a:pPr>
              <a:t>11</a:t>
            </a:fld>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86560113"/>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smtClean="0"/>
              <a:t>This</a:t>
            </a:r>
            <a:r>
              <a:rPr lang="en-US" b="1" baseline="0" dirty="0" smtClean="0"/>
              <a:t> is</a:t>
            </a:r>
            <a:r>
              <a:rPr lang="en-US" b="1" dirty="0" smtClean="0"/>
              <a:t> Form W-2G from the forms section of irs.gov. However,</a:t>
            </a:r>
            <a:r>
              <a:rPr lang="en-US" b="1" baseline="0" dirty="0" smtClean="0"/>
              <a:t> many gambling establishments have their own form.  Many times they are filled in by hand. The taxpayer may even receive a carbon copy which can often be hard to read.</a:t>
            </a:r>
            <a:br>
              <a:rPr lang="en-US" b="1" baseline="0" dirty="0" smtClean="0"/>
            </a:br>
            <a:endParaRPr lang="en-US" b="1" baseline="0" dirty="0" smtClean="0"/>
          </a:p>
          <a:p>
            <a:r>
              <a:rPr lang="en-US" b="1" baseline="0" dirty="0" smtClean="0"/>
              <a:t>This IRS example is provided to show the type of information that is often reported.</a:t>
            </a:r>
            <a:endParaRPr lang="en-US" b="1" dirty="0"/>
          </a:p>
        </p:txBody>
      </p:sp>
      <p:sp>
        <p:nvSpPr>
          <p:cNvPr id="4" name="Slide Number Placeholder 3"/>
          <p:cNvSpPr>
            <a:spLocks noGrp="1"/>
          </p:cNvSpPr>
          <p:nvPr>
            <p:ph type="sldNum" sz="quarter" idx="5"/>
          </p:nvPr>
        </p:nvSpPr>
        <p:spPr/>
        <p:txBody>
          <a:bodyPr/>
          <a:lstStyle/>
          <a:p>
            <a:pPr>
              <a:defRPr/>
            </a:pPr>
            <a:fld id="{D8D179B0-B5B9-401D-8245-33549931F649}" type="slidenum">
              <a:rPr lang="en-US" altLang="en-US" smtClean="0"/>
              <a:pPr>
                <a:defRPr/>
              </a:pPr>
              <a:t>12</a:t>
            </a:fld>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00588285"/>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If a taxpayer has other types of debt cancelled (car loans and student loans are most common) refer them to a paid preparer</a:t>
            </a:r>
          </a:p>
        </p:txBody>
      </p:sp>
      <p:sp>
        <p:nvSpPr>
          <p:cNvPr id="4" name="Slide Number Placeholder 3"/>
          <p:cNvSpPr>
            <a:spLocks noGrp="1"/>
          </p:cNvSpPr>
          <p:nvPr>
            <p:ph type="sldNum" sz="quarter" idx="10"/>
          </p:nvPr>
        </p:nvSpPr>
        <p:spPr/>
        <p:txBody>
          <a:bodyPr/>
          <a:lstStyle/>
          <a:p>
            <a:pPr>
              <a:defRPr/>
            </a:pPr>
            <a:fld id="{D8D179B0-B5B9-401D-8245-33549931F649}" type="slidenum">
              <a:rPr lang="en-US" altLang="en-US" smtClean="0"/>
              <a:pPr>
                <a:defRPr/>
              </a:pPr>
              <a:t>13</a:t>
            </a:fld>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91948648"/>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An</a:t>
            </a:r>
            <a:r>
              <a:rPr lang="en-US" altLang="en-US" b="1" baseline="0" dirty="0"/>
              <a:t> amount in box 3 can be ignored as it is included in box 2</a:t>
            </a:r>
          </a:p>
          <a:p>
            <a:r>
              <a:rPr lang="en-US" altLang="en-US" b="1" baseline="0" dirty="0"/>
              <a:t>Because only nonbusiness credit card debt is in scope, any interest forgiven is also income.</a:t>
            </a:r>
          </a:p>
          <a:p>
            <a:r>
              <a:rPr lang="en-US" altLang="en-US" b="1" baseline="0" dirty="0"/>
              <a:t>Bankruptcy is out of scope</a:t>
            </a:r>
            <a:endParaRPr lang="en-US" altLang="en-US" b="1"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ABEDFDCF-29AB-4D95-B725-C5934B85422C}" type="slidenum">
              <a:rPr lang="en-US" altLang="en-US" smtClean="0"/>
              <a:pPr>
                <a:spcBef>
                  <a:spcPct val="0"/>
                </a:spcBef>
                <a:buClrTx/>
                <a:buSzTx/>
                <a:buFontTx/>
                <a:buNone/>
              </a:pPr>
              <a:t>14</a:t>
            </a:fld>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14345535"/>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32771" name="Rectangle 3"/>
          <p:cNvSpPr>
            <a:spLocks noGrp="1" noChangeArrowheads="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Instructors should stress the use of Pub 4012 Tab O. </a:t>
            </a:r>
            <a:endParaRPr lang="en-US" altLang="en-US" b="1" dirty="0" smtClean="0"/>
          </a:p>
          <a:p>
            <a:pPr eaLnBrk="1" hangingPunct="1">
              <a:spcBef>
                <a:spcPct val="0"/>
              </a:spcBef>
            </a:pPr>
            <a:r>
              <a:rPr lang="en-US" altLang="en-US" b="1" dirty="0" smtClean="0"/>
              <a:t>Volunteers </a:t>
            </a:r>
            <a:r>
              <a:rPr lang="en-US" altLang="en-US" b="1" dirty="0"/>
              <a:t>can</a:t>
            </a:r>
            <a:r>
              <a:rPr lang="en-US" altLang="en-US" b="1" baseline="0" dirty="0"/>
              <a:t> find the tax item that needs to be entered in the return and choose whichever navigation method they are most comfortable with</a:t>
            </a:r>
            <a:r>
              <a:rPr lang="en-US" altLang="en-US" b="1" baseline="0" dirty="0" smtClean="0"/>
              <a:t>:</a:t>
            </a:r>
            <a:endParaRPr lang="en-US" altLang="en-US" b="1" baseline="0" dirty="0"/>
          </a:p>
          <a:p>
            <a:pPr lvl="1" eaLnBrk="1" hangingPunct="1">
              <a:spcBef>
                <a:spcPct val="0"/>
              </a:spcBef>
            </a:pPr>
            <a:r>
              <a:rPr lang="en-US" altLang="en-US" b="1" i="1" baseline="0" dirty="0"/>
              <a:t>Enter the Form Number</a:t>
            </a:r>
            <a:r>
              <a:rPr lang="en-US" altLang="en-US" b="1" i="0" baseline="0" dirty="0"/>
              <a:t> in the box at the top on the menu </a:t>
            </a:r>
            <a:r>
              <a:rPr lang="en-US" altLang="en-US" b="1" i="0" baseline="0" dirty="0" smtClean="0"/>
              <a:t>section</a:t>
            </a:r>
          </a:p>
          <a:p>
            <a:pPr lvl="1" eaLnBrk="1" hangingPunct="1">
              <a:spcBef>
                <a:spcPct val="0"/>
              </a:spcBef>
            </a:pPr>
            <a:r>
              <a:rPr lang="en-US" altLang="en-US" b="1" i="0" baseline="0" dirty="0" smtClean="0"/>
              <a:t>Use </a:t>
            </a:r>
            <a:r>
              <a:rPr lang="en-US" altLang="en-US" b="1" i="0" baseline="0" dirty="0"/>
              <a:t>the Menu Section and follow Tab O (e.g. Income&gt;Other Income&gt;Gambling </a:t>
            </a:r>
            <a:r>
              <a:rPr lang="en-US" altLang="en-US" b="1" i="0" baseline="0" dirty="0" smtClean="0"/>
              <a:t>Winnings)</a:t>
            </a:r>
          </a:p>
          <a:p>
            <a:pPr lvl="1" eaLnBrk="1" hangingPunct="1">
              <a:spcBef>
                <a:spcPct val="0"/>
              </a:spcBef>
            </a:pPr>
            <a:r>
              <a:rPr lang="en-US" altLang="en-US" b="1" i="0" baseline="0" dirty="0" smtClean="0"/>
              <a:t>Click through Summary Print</a:t>
            </a:r>
            <a:endParaRPr lang="en-US" altLang="en-US" b="1" i="0" baseline="0" dirty="0"/>
          </a:p>
          <a:p>
            <a:pPr eaLnBrk="1" hangingPunct="1">
              <a:spcBef>
                <a:spcPct val="0"/>
              </a:spcBef>
            </a:pPr>
            <a:r>
              <a:rPr lang="en-US" altLang="en-US" b="1" i="0" baseline="0" dirty="0"/>
              <a:t>Note that TaxSlayer does not always allow information entered for a Form 1099-MISC to flow to the correct place in the </a:t>
            </a:r>
            <a:r>
              <a:rPr lang="en-US" altLang="en-US" b="1" i="0" baseline="0" dirty="0" smtClean="0"/>
              <a:t>return</a:t>
            </a:r>
          </a:p>
          <a:p>
            <a:pPr lvl="1" eaLnBrk="1" hangingPunct="1">
              <a:spcBef>
                <a:spcPct val="0"/>
              </a:spcBef>
            </a:pPr>
            <a:r>
              <a:rPr lang="en-US" altLang="en-US" b="1" i="0" baseline="0" dirty="0" smtClean="0"/>
              <a:t>If </a:t>
            </a:r>
            <a:r>
              <a:rPr lang="en-US" altLang="en-US" b="1" i="0" baseline="0" dirty="0"/>
              <a:t>a 1099-MISC has an entry in Box 7 Non-Employee Compensation and the interview determines that the taxpayer was not conducting a business, then the income needs to go to “Other Income” in the return and not be subject to unemployment </a:t>
            </a:r>
            <a:r>
              <a:rPr lang="en-US" altLang="en-US" b="1" i="0" baseline="0" dirty="0" smtClean="0"/>
              <a:t>tax</a:t>
            </a:r>
          </a:p>
          <a:p>
            <a:pPr lvl="1" eaLnBrk="1" hangingPunct="1">
              <a:spcBef>
                <a:spcPct val="0"/>
              </a:spcBef>
            </a:pPr>
            <a:r>
              <a:rPr lang="en-US" altLang="en-US" b="1" i="0" baseline="0" dirty="0" smtClean="0"/>
              <a:t>In </a:t>
            </a:r>
            <a:r>
              <a:rPr lang="en-US" altLang="en-US" b="1" i="0" baseline="0" dirty="0"/>
              <a:t>this case, the IRS has stated to enter the income where it should go in the return.  That is enter it as though it was in Box </a:t>
            </a:r>
            <a:r>
              <a:rPr lang="en-US" altLang="en-US" b="1" i="0" baseline="0" dirty="0" smtClean="0"/>
              <a:t>3 </a:t>
            </a:r>
          </a:p>
          <a:p>
            <a:pPr lvl="1" eaLnBrk="1" hangingPunct="1">
              <a:spcBef>
                <a:spcPct val="0"/>
              </a:spcBef>
            </a:pPr>
            <a:r>
              <a:rPr lang="en-US" altLang="en-US" b="1" i="0" baseline="0" dirty="0" smtClean="0"/>
              <a:t>See </a:t>
            </a:r>
            <a:r>
              <a:rPr lang="en-US" altLang="en-US" b="1" i="0" baseline="0" dirty="0"/>
              <a:t>NTTC Slide Set #27 Income Form 1099-MISC for more information</a:t>
            </a:r>
            <a:r>
              <a:rPr lang="en-US" altLang="en-US" b="1" i="1" baseline="0" dirty="0"/>
              <a:t/>
            </a:r>
            <a:br>
              <a:rPr lang="en-US" altLang="en-US" b="1" i="1" baseline="0" dirty="0"/>
            </a:br>
            <a:endParaRPr lang="en-US" altLang="en-US" b="1" i="1" baseline="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69666184"/>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smtClean="0"/>
              <a:t>Probing questions are usually required to find</a:t>
            </a:r>
            <a:r>
              <a:rPr lang="en-US" b="1" baseline="0" dirty="0" smtClean="0"/>
              <a:t> this income. Note that Poll Workers will usually receive a W-2 if income is over $600. </a:t>
            </a:r>
            <a:endParaRPr lang="en-US" b="1" dirty="0"/>
          </a:p>
        </p:txBody>
      </p:sp>
      <p:sp>
        <p:nvSpPr>
          <p:cNvPr id="4" name="Slide Number Placeholder 3"/>
          <p:cNvSpPr>
            <a:spLocks noGrp="1"/>
          </p:cNvSpPr>
          <p:nvPr>
            <p:ph type="sldNum" sz="quarter" idx="10"/>
          </p:nvPr>
        </p:nvSpPr>
        <p:spPr/>
        <p:txBody>
          <a:bodyPr/>
          <a:lstStyle/>
          <a:p>
            <a:pPr>
              <a:defRPr/>
            </a:pPr>
            <a:fld id="{D8D179B0-B5B9-401D-8245-33549931F649}" type="slidenum">
              <a:rPr lang="en-US" altLang="en-US" smtClean="0"/>
              <a:pPr>
                <a:defRPr/>
              </a:pPr>
              <a:t>16</a:t>
            </a:fld>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43768717"/>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46083" name="Rectangle 3"/>
          <p:cNvSpPr>
            <a:spLocks noGrp="1" noChangeArrowheads="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Remember, all income is taxable (unless the law says it’s not)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55674950"/>
      </p:ext>
    </p:extLst>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BE246099-01FD-4C4F-A939-EE921C2B30AE}" type="slidenum">
              <a:rPr lang="en-US" altLang="en-US" smtClean="0"/>
              <a:pPr>
                <a:spcBef>
                  <a:spcPct val="0"/>
                </a:spcBef>
                <a:buClrTx/>
                <a:buSzTx/>
                <a:buFontTx/>
                <a:buNone/>
              </a:pPr>
              <a:t>18</a:t>
            </a:fld>
            <a:endParaRPr lang="en-US" altLang="en-US" dirty="0"/>
          </a:p>
        </p:txBody>
      </p:sp>
      <p:sp>
        <p:nvSpPr>
          <p:cNvPr id="48131"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48132" name="Rectangle 3"/>
          <p:cNvSpPr>
            <a:spLocks noGrp="1" noChangeArrowheads="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51327789"/>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LTC payments are not</a:t>
            </a:r>
            <a:r>
              <a:rPr lang="en-US" baseline="0" dirty="0" smtClean="0"/>
              <a:t> often seen</a:t>
            </a:r>
          </a:p>
          <a:p>
            <a:r>
              <a:rPr lang="en-US" baseline="0" dirty="0" smtClean="0"/>
              <a:t>All Counselors should have a basic awareness of the topic</a:t>
            </a:r>
          </a:p>
          <a:p>
            <a:r>
              <a:rPr lang="en-US" baseline="0" dirty="0" smtClean="0"/>
              <a:t>Experienced Counselors should be well versed</a:t>
            </a:r>
            <a:endParaRPr lang="en-US" dirty="0"/>
          </a:p>
        </p:txBody>
      </p:sp>
      <p:sp>
        <p:nvSpPr>
          <p:cNvPr id="4" name="Slide Number Placeholder 3"/>
          <p:cNvSpPr>
            <a:spLocks noGrp="1"/>
          </p:cNvSpPr>
          <p:nvPr>
            <p:ph type="sldNum" sz="quarter" idx="10"/>
          </p:nvPr>
        </p:nvSpPr>
        <p:spPr/>
        <p:txBody>
          <a:bodyPr/>
          <a:lstStyle/>
          <a:p>
            <a:pPr>
              <a:defRPr/>
            </a:pPr>
            <a:fld id="{D8D179B0-B5B9-401D-8245-33549931F649}" type="slidenum">
              <a:rPr lang="en-US" altLang="en-US" smtClean="0"/>
              <a:pPr>
                <a:defRPr/>
              </a:pPr>
              <a:t>19</a:t>
            </a:fld>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37475772"/>
      </p:ext>
    </p:extLst>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Must enter taxpayer separately from spouse, if both are receiving LTC</a:t>
            </a:r>
            <a:r>
              <a:rPr lang="en-US" altLang="en-US" b="1" baseline="0" dirty="0"/>
              <a:t> benefits</a:t>
            </a:r>
            <a:endParaRPr lang="en-US" altLang="en-US" b="1" dirty="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158BD372-B7B6-4BA9-8709-5DB0CC352471}" type="slidenum">
              <a:rPr lang="en-US" altLang="en-US" smtClean="0"/>
              <a:pPr>
                <a:spcBef>
                  <a:spcPct val="0"/>
                </a:spcBef>
                <a:buClrTx/>
                <a:buSzTx/>
                <a:buFontTx/>
                <a:buNone/>
              </a:pPr>
              <a:t>20</a:t>
            </a:fld>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19994283"/>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Instructors should direct the volunteers</a:t>
            </a:r>
            <a:r>
              <a:rPr lang="en-US" b="1" baseline="0" dirty="0"/>
              <a:t> to open the </a:t>
            </a:r>
            <a:r>
              <a:rPr lang="en-US" b="1" baseline="0" dirty="0" smtClean="0"/>
              <a:t>Volunteer </a:t>
            </a:r>
            <a:r>
              <a:rPr lang="en-US" b="1" baseline="0" dirty="0"/>
              <a:t>Resource Guide (Pub 4012) to TAB D and review the information.</a:t>
            </a:r>
          </a:p>
          <a:p>
            <a:r>
              <a:rPr lang="en-US" b="1" baseline="0" dirty="0"/>
              <a:t>Instructors should direct the volunteers to review the Tax-Aide Scope Manual.  It is recommended that the electronic version of the Scope Manual be available as a link on all classroom computers. If not available Instructor can use the next slide.</a:t>
            </a:r>
          </a:p>
          <a:p>
            <a:r>
              <a:rPr lang="en-US" b="1" baseline="0" dirty="0"/>
              <a:t>The next few slides reinforce</a:t>
            </a:r>
            <a:r>
              <a:rPr lang="en-US" b="1" dirty="0"/>
              <a:t> that information.</a:t>
            </a:r>
          </a:p>
          <a:p>
            <a:r>
              <a:rPr lang="en-US" b="1" dirty="0"/>
              <a:t>Some </a:t>
            </a:r>
            <a:r>
              <a:rPr lang="en-US" b="1" i="1" dirty="0"/>
              <a:t>Other Income </a:t>
            </a:r>
            <a:r>
              <a:rPr lang="en-US" b="1" dirty="0"/>
              <a:t>is straightforward since the taxpayer has a tax document such as a 1099-MISC or W-2G.</a:t>
            </a:r>
            <a:r>
              <a:rPr lang="en-US" b="1" baseline="0" dirty="0"/>
              <a:t>  However often there is no document for the income such as jury duty or poll worker pay.  In some cases W-2Gs are not generated unless the winnings reach a minimum threshold.</a:t>
            </a:r>
            <a:endParaRPr lang="en-US" b="1" dirty="0"/>
          </a:p>
        </p:txBody>
      </p:sp>
      <p:sp>
        <p:nvSpPr>
          <p:cNvPr id="4" name="Slide Number Placeholder 3"/>
          <p:cNvSpPr>
            <a:spLocks noGrp="1"/>
          </p:cNvSpPr>
          <p:nvPr>
            <p:ph type="sldNum" sz="quarter" idx="10"/>
          </p:nvPr>
        </p:nvSpPr>
        <p:spPr/>
        <p:txBody>
          <a:bodyPr/>
          <a:lstStyle/>
          <a:p>
            <a:pPr>
              <a:defRPr/>
            </a:pPr>
            <a:fld id="{D8D179B0-B5B9-401D-8245-33549931F649}" type="slidenum">
              <a:rPr lang="en-US" altLang="en-US" smtClean="0"/>
              <a:pPr>
                <a:defRPr/>
              </a:pPr>
              <a:t>2</a:t>
            </a:fld>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83769564"/>
      </p:ext>
    </p:extLst>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endParaRPr lang="en-US" altLang="en-US" b="1" dirty="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158BD372-B7B6-4BA9-8709-5DB0CC352471}" type="slidenum">
              <a:rPr lang="en-US" altLang="en-US" smtClean="0"/>
              <a:pPr>
                <a:spcBef>
                  <a:spcPct val="0"/>
                </a:spcBef>
                <a:buClrTx/>
                <a:buSzTx/>
                <a:buFontTx/>
                <a:buNone/>
              </a:pPr>
              <a:t>21</a:t>
            </a:fld>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58101995"/>
      </p:ext>
    </p:extLst>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2D918E3B-F856-4280-83E2-32A400DE1623}" type="slidenum">
              <a:rPr lang="en-US" altLang="en-US" smtClean="0"/>
              <a:pPr>
                <a:spcBef>
                  <a:spcPct val="0"/>
                </a:spcBef>
                <a:buClrTx/>
                <a:buSzTx/>
                <a:buFontTx/>
                <a:buNone/>
              </a:pPr>
              <a:t>22</a:t>
            </a:fld>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84082818"/>
      </p:ext>
    </p:extLst>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Review</a:t>
            </a:r>
            <a:r>
              <a:rPr lang="en-US" altLang="en-US" b="1" baseline="0" dirty="0"/>
              <a:t> form contents</a:t>
            </a:r>
          </a:p>
          <a:p>
            <a:pPr lvl="1"/>
            <a:r>
              <a:rPr lang="en-US" altLang="en-US" b="1" baseline="0" dirty="0"/>
              <a:t>Gross paid</a:t>
            </a:r>
          </a:p>
          <a:p>
            <a:pPr lvl="1"/>
            <a:r>
              <a:rPr lang="en-US" altLang="en-US" b="1" baseline="0" dirty="0"/>
              <a:t>Whether per diem or reimbursed actual</a:t>
            </a:r>
          </a:p>
          <a:p>
            <a:pPr lvl="1"/>
            <a:r>
              <a:rPr lang="en-US" altLang="en-US" b="1" baseline="0" dirty="0"/>
              <a:t>Qualified contract (not required)</a:t>
            </a:r>
          </a:p>
          <a:p>
            <a:pPr lvl="1"/>
            <a:r>
              <a:rPr lang="en-US" altLang="en-US" b="1" baseline="0" dirty="0"/>
              <a:t>Whether chronically or terminally ill</a:t>
            </a:r>
            <a:endParaRPr lang="en-US" altLang="en-US" b="1" dirty="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515169F1-D4DB-420F-A7F6-775306FA62D4}" type="slidenum">
              <a:rPr lang="en-US" altLang="en-US" smtClean="0"/>
              <a:pPr>
                <a:spcBef>
                  <a:spcPct val="0"/>
                </a:spcBef>
                <a:buClrTx/>
                <a:buSzTx/>
                <a:buFontTx/>
                <a:buNone/>
              </a:pPr>
              <a:t>23</a:t>
            </a:fld>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77679687"/>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Instructors can use this slide</a:t>
            </a:r>
            <a:r>
              <a:rPr lang="en-US" b="1" baseline="0" dirty="0"/>
              <a:t> if the electronic version of the scope manual is not available to the volunteers in the classroom.</a:t>
            </a:r>
            <a:endParaRPr lang="en-US" b="1" dirty="0"/>
          </a:p>
        </p:txBody>
      </p:sp>
      <p:sp>
        <p:nvSpPr>
          <p:cNvPr id="4" name="Slide Number Placeholder 3"/>
          <p:cNvSpPr>
            <a:spLocks noGrp="1"/>
          </p:cNvSpPr>
          <p:nvPr>
            <p:ph type="sldNum" sz="quarter" idx="10"/>
          </p:nvPr>
        </p:nvSpPr>
        <p:spPr/>
        <p:txBody>
          <a:bodyPr/>
          <a:lstStyle/>
          <a:p>
            <a:pPr>
              <a:defRPr/>
            </a:pPr>
            <a:fld id="{D8D179B0-B5B9-401D-8245-33549931F649}" type="slidenum">
              <a:rPr lang="en-US" altLang="en-US" smtClean="0"/>
              <a:pPr>
                <a:defRPr/>
              </a:pPr>
              <a:t>3</a:t>
            </a:fld>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58625130"/>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92C5B3FD-0AA4-4F67-8326-FD43656FB459}" type="slidenum">
              <a:rPr lang="en-US" altLang="en-US" smtClean="0"/>
              <a:pPr>
                <a:spcBef>
                  <a:spcPct val="0"/>
                </a:spcBef>
                <a:buClrTx/>
                <a:buSzTx/>
                <a:buFontTx/>
                <a:buNone/>
              </a:pPr>
              <a:t>4</a:t>
            </a:fld>
            <a:endParaRPr lang="en-US" altLang="en-US" dirty="0"/>
          </a:p>
        </p:txBody>
      </p:sp>
      <p:sp>
        <p:nvSpPr>
          <p:cNvPr id="11267"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1268" name="Rectangle 3"/>
          <p:cNvSpPr>
            <a:spLocks noGrp="1" noChangeArrowheads="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Income from all sources</a:t>
            </a:r>
            <a:r>
              <a:rPr lang="en-US" altLang="en-US" b="1" baseline="0" dirty="0"/>
              <a:t> must be reported, unless specifically excludible</a:t>
            </a:r>
            <a:endParaRPr lang="en-US" altLang="en-US" b="1" dirty="0"/>
          </a:p>
          <a:p>
            <a:r>
              <a:rPr lang="en-US" altLang="en-US" b="1" dirty="0"/>
              <a:t>Includes:</a:t>
            </a:r>
          </a:p>
          <a:p>
            <a:pPr lvl="1"/>
            <a:r>
              <a:rPr lang="en-US" altLang="en-US" b="1" dirty="0"/>
              <a:t>Illegal activities, such as money from dealing illegal drugs, must be included in your income on Form </a:t>
            </a:r>
            <a:r>
              <a:rPr lang="en-US" altLang="en-US" b="1" dirty="0" smtClean="0"/>
              <a:t>1040 or </a:t>
            </a:r>
            <a:r>
              <a:rPr lang="en-US" altLang="en-US" b="1" dirty="0"/>
              <a:t>on Schedule C if from your self-employment </a:t>
            </a:r>
            <a:r>
              <a:rPr lang="en-US" altLang="en-US" b="1" dirty="0" smtClean="0"/>
              <a:t>activity (illegal income is out of scope)</a:t>
            </a:r>
            <a:endParaRPr lang="en-US" altLang="en-US" b="1" dirty="0"/>
          </a:p>
          <a:p>
            <a:pPr lvl="1"/>
            <a:r>
              <a:rPr lang="en-US" altLang="en-US" b="1" dirty="0"/>
              <a:t>A free tour from a travel agency for organizing a group of tourists must be included as income</a:t>
            </a:r>
          </a:p>
          <a:p>
            <a:pPr lvl="1"/>
            <a:r>
              <a:rPr lang="en-US" altLang="en-US" b="1" dirty="0"/>
              <a:t>Refund or reimbursement of an item deducted in an earlier year (Form 1040) must generally be included as income in the year received, subject to the tax benefit rule</a:t>
            </a:r>
          </a:p>
          <a:p>
            <a:pPr lvl="0"/>
            <a:r>
              <a:rPr lang="en-US" altLang="en-US" b="1" dirty="0"/>
              <a:t>Whether or not reported on Form 1099-MISC </a:t>
            </a:r>
          </a:p>
          <a:p>
            <a:pPr lvl="0"/>
            <a:r>
              <a:rPr lang="en-US" altLang="en-US" b="1" dirty="0"/>
              <a:t>Form 2555 exclusion of foreign earned income is in scope with International certification only</a:t>
            </a:r>
          </a:p>
          <a:p>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27066951"/>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92C5B3FD-0AA4-4F67-8326-FD43656FB459}" type="slidenum">
              <a:rPr lang="en-US" altLang="en-US" smtClean="0"/>
              <a:pPr>
                <a:spcBef>
                  <a:spcPct val="0"/>
                </a:spcBef>
                <a:buClrTx/>
                <a:buSzTx/>
                <a:buFontTx/>
                <a:buNone/>
              </a:pPr>
              <a:t>5</a:t>
            </a:fld>
            <a:endParaRPr lang="en-US" altLang="en-US" dirty="0"/>
          </a:p>
        </p:txBody>
      </p:sp>
      <p:sp>
        <p:nvSpPr>
          <p:cNvPr id="11267"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1268" name="Rectangle 3"/>
          <p:cNvSpPr>
            <a:spLocks noGrp="1" noChangeArrowheads="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lvl="3"/>
            <a:endParaRPr lang="en-US" altLang="en-US" dirty="0"/>
          </a:p>
          <a:p>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33696856"/>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970A635A-89FF-4DAC-9794-880EB594991E}" type="slidenum">
              <a:rPr lang="en-US" altLang="en-US" smtClean="0"/>
              <a:pPr>
                <a:spcBef>
                  <a:spcPct val="0"/>
                </a:spcBef>
                <a:buClrTx/>
                <a:buSzTx/>
                <a:buFontTx/>
                <a:buNone/>
              </a:pPr>
              <a:t>6</a:t>
            </a:fld>
            <a:endParaRPr lang="en-US" altLang="en-US" dirty="0"/>
          </a:p>
        </p:txBody>
      </p:sp>
      <p:sp>
        <p:nvSpPr>
          <p:cNvPr id="15363"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5364" name="Rectangle 3"/>
          <p:cNvSpPr>
            <a:spLocks noGrp="1" noChangeArrowheads="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If the taxpayer receives less than $2,000 and is properly considered a household employee, the income may be reported as household employee </a:t>
            </a:r>
            <a:r>
              <a:rPr lang="en-US" altLang="en-US" b="1" dirty="0" smtClean="0"/>
              <a:t>income – </a:t>
            </a:r>
            <a:r>
              <a:rPr lang="en-US" altLang="en-US" b="1" dirty="0"/>
              <a:t>see </a:t>
            </a:r>
            <a:r>
              <a:rPr lang="en-US" altLang="en-US" b="1" dirty="0" smtClean="0"/>
              <a:t>Income – Wages slide </a:t>
            </a:r>
            <a:r>
              <a:rPr lang="en-US" altLang="en-US" b="1" dirty="0"/>
              <a:t>deck #12</a:t>
            </a:r>
          </a:p>
          <a:p>
            <a:r>
              <a:rPr lang="en-US" sz="1600" b="1" i="0" u="none" strike="noStrike" kern="1200" baseline="0" dirty="0">
                <a:solidFill>
                  <a:schemeClr val="tx1"/>
                </a:solidFill>
                <a:latin typeface="+mn-lt"/>
                <a:ea typeface="+mn-ea"/>
                <a:cs typeface="+mn-cs"/>
              </a:rPr>
              <a:t>A “wrongfully incarcerated individual” is either:</a:t>
            </a:r>
          </a:p>
          <a:p>
            <a:pPr marL="234950" lvl="1" indent="0">
              <a:buNone/>
            </a:pPr>
            <a:r>
              <a:rPr lang="en-US" sz="1600" b="1" i="0" u="none" strike="noStrike" kern="1200" baseline="0" dirty="0">
                <a:solidFill>
                  <a:schemeClr val="tx1"/>
                </a:solidFill>
                <a:latin typeface="+mn-lt"/>
                <a:ea typeface="+mn-ea"/>
                <a:cs typeface="+mn-cs"/>
              </a:rPr>
              <a:t>1) An individual who was convicted of a criminal offense under federal or state law, who served all or part of a sentence of imprisonment relating to such offense, and who was pardoned, granted clemency, or granted amnesty because of actual innocence of the offense, or</a:t>
            </a:r>
          </a:p>
          <a:p>
            <a:pPr marL="234950" lvl="1" indent="0">
              <a:buNone/>
            </a:pPr>
            <a:r>
              <a:rPr lang="en-US" sz="1600" b="1" i="0" u="none" strike="noStrike" kern="1200" baseline="0" dirty="0">
                <a:solidFill>
                  <a:schemeClr val="tx1"/>
                </a:solidFill>
                <a:latin typeface="+mn-lt"/>
                <a:ea typeface="+mn-ea"/>
                <a:cs typeface="+mn-cs"/>
              </a:rPr>
              <a:t>2) An individual for whom the conviction for such offense was reversed or vacated and for whom the indictment, information, or other accusatory instrument for such offense was dismissed or who was found not guilty at a new trial after the conviction was reversed or </a:t>
            </a:r>
            <a:r>
              <a:rPr lang="en-US" sz="1600" b="1" i="0" u="none" strike="noStrike" kern="1200" baseline="0" dirty="0" smtClean="0">
                <a:solidFill>
                  <a:schemeClr val="tx1"/>
                </a:solidFill>
                <a:latin typeface="+mn-lt"/>
                <a:ea typeface="+mn-ea"/>
                <a:cs typeface="+mn-cs"/>
              </a:rPr>
              <a:t>vacated</a:t>
            </a:r>
            <a:endParaRPr lang="en-US" sz="1600" b="1" i="0" u="none" strike="noStrike" kern="1200" baseline="0" dirty="0">
              <a:solidFill>
                <a:schemeClr val="tx1"/>
              </a:solidFill>
              <a:latin typeface="+mn-lt"/>
              <a:ea typeface="+mn-ea"/>
              <a:cs typeface="+mn-cs"/>
            </a:endParaRPr>
          </a:p>
          <a:p>
            <a:pPr lvl="1"/>
            <a:r>
              <a:rPr lang="en-US" sz="1600" b="1" i="0" u="none" strike="noStrike" kern="1200" baseline="0" dirty="0">
                <a:solidFill>
                  <a:schemeClr val="tx1"/>
                </a:solidFill>
                <a:latin typeface="+mn-lt"/>
                <a:ea typeface="+mn-ea"/>
                <a:cs typeface="+mn-cs"/>
              </a:rPr>
              <a:t>This PATH provision applies to tax years beginning before, on, or after the date of </a:t>
            </a:r>
            <a:r>
              <a:rPr lang="en-US" sz="1600" b="1" i="0" u="none" strike="noStrike" kern="1200" baseline="0" dirty="0" smtClean="0">
                <a:solidFill>
                  <a:schemeClr val="tx1"/>
                </a:solidFill>
                <a:latin typeface="+mn-lt"/>
                <a:ea typeface="+mn-ea"/>
                <a:cs typeface="+mn-cs"/>
              </a:rPr>
              <a:t>enactment</a:t>
            </a:r>
            <a:endParaRPr lang="en-US" sz="1600" b="1" i="0" u="none" strike="noStrike" kern="1200" baseline="0" dirty="0">
              <a:solidFill>
                <a:schemeClr val="tx1"/>
              </a:solidFill>
              <a:latin typeface="+mn-lt"/>
              <a:ea typeface="+mn-ea"/>
              <a:cs typeface="+mn-cs"/>
            </a:endParaRPr>
          </a:p>
          <a:p>
            <a:pPr lvl="1"/>
            <a:r>
              <a:rPr lang="en-US" altLang="en-US" sz="1600" b="1" i="0" u="none" strike="noStrike" kern="1200" baseline="0" dirty="0">
                <a:solidFill>
                  <a:schemeClr val="tx1"/>
                </a:solidFill>
                <a:latin typeface="+mn-lt"/>
                <a:ea typeface="+mn-ea"/>
                <a:cs typeface="+mn-cs"/>
              </a:rPr>
              <a:t>Note: claims for 2012 and prior had to be filed by December 19, 2016 – special exception to statute of limitations for this compensation</a:t>
            </a:r>
          </a:p>
          <a:p>
            <a:pPr lvl="1"/>
            <a:r>
              <a:rPr lang="en-US" altLang="en-US" sz="1600" b="1" i="0" u="none" strike="noStrike" kern="1200" baseline="0" dirty="0">
                <a:solidFill>
                  <a:schemeClr val="tx1"/>
                </a:solidFill>
                <a:latin typeface="+mn-lt"/>
                <a:ea typeface="+mn-ea"/>
                <a:cs typeface="+mn-cs"/>
              </a:rPr>
              <a:t>If improperly reported on 1099, enter and remove with a negative offsetting other income </a:t>
            </a:r>
            <a:r>
              <a:rPr lang="en-US" altLang="en-US" sz="1600" b="1" i="0" u="none" strike="noStrike" kern="1200" baseline="0" dirty="0" smtClean="0">
                <a:solidFill>
                  <a:schemeClr val="tx1"/>
                </a:solidFill>
                <a:latin typeface="+mn-lt"/>
                <a:ea typeface="+mn-ea"/>
                <a:cs typeface="+mn-cs"/>
              </a:rPr>
              <a:t>amount</a:t>
            </a:r>
          </a:p>
          <a:p>
            <a:pPr lvl="1"/>
            <a:r>
              <a:rPr lang="en-US" altLang="en-US" sz="1600" dirty="0" smtClean="0"/>
              <a:t>Amended </a:t>
            </a:r>
            <a:r>
              <a:rPr lang="en-US" altLang="en-US" sz="1600" dirty="0"/>
              <a:t>return needed for prior year if included in taxable income</a:t>
            </a:r>
          </a:p>
          <a:p>
            <a:endParaRPr lang="en-US" altLang="en-US" b="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23595973"/>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Instructors need to discuss the 1099-MISC as sometime box 3 reports other income when in fact the taxpayer performed work or services and it should be business income.  Conversely,</a:t>
            </a:r>
            <a:r>
              <a:rPr lang="en-US" b="1" baseline="0" dirty="0"/>
              <a:t> sometimes box 7 reports non-employee compensation when in fact the taxpayer was not conducting a business. See NTTC Training Slide Set 27 1099-MISC for more information – Instructors may want to add </a:t>
            </a:r>
            <a:r>
              <a:rPr lang="en-US" b="1" baseline="0"/>
              <a:t>selected slides </a:t>
            </a:r>
            <a:r>
              <a:rPr lang="en-US" b="1" baseline="0" dirty="0"/>
              <a:t>from that presentation to clarify the box 3/box 7 issue.</a:t>
            </a:r>
            <a:br>
              <a:rPr lang="en-US" b="1" baseline="0" dirty="0"/>
            </a:br>
            <a:endParaRPr lang="en-US" b="1" baseline="0" dirty="0"/>
          </a:p>
          <a:p>
            <a:r>
              <a:rPr lang="en-US" b="1" baseline="0" dirty="0"/>
              <a:t>See the Scope Manual for Forms 1099-Q and 1099-QA if there is a taxable amount – out of scope</a:t>
            </a:r>
            <a:endParaRPr lang="en-US" b="1" dirty="0"/>
          </a:p>
        </p:txBody>
      </p:sp>
      <p:sp>
        <p:nvSpPr>
          <p:cNvPr id="4" name="Slide Number Placeholder 3"/>
          <p:cNvSpPr>
            <a:spLocks noGrp="1"/>
          </p:cNvSpPr>
          <p:nvPr>
            <p:ph type="sldNum" sz="quarter" idx="10"/>
          </p:nvPr>
        </p:nvSpPr>
        <p:spPr/>
        <p:txBody>
          <a:bodyPr/>
          <a:lstStyle/>
          <a:p>
            <a:pPr>
              <a:defRPr/>
            </a:pPr>
            <a:fld id="{D8D179B0-B5B9-401D-8245-33549931F649}" type="slidenum">
              <a:rPr lang="en-US" altLang="en-US" smtClean="0"/>
              <a:pPr>
                <a:defRPr/>
              </a:pPr>
              <a:t>8</a:t>
            </a:fld>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86790870"/>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8D179B0-B5B9-401D-8245-33549931F649}" type="slidenum">
              <a:rPr lang="en-US" altLang="en-US" smtClean="0"/>
              <a:pPr>
                <a:defRPr/>
              </a:pPr>
              <a:t>9</a:t>
            </a:fld>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68024137"/>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smtClean="0"/>
              <a:t>See NTTC Slide Set 25 Income Form 1099-MISC</a:t>
            </a:r>
            <a:r>
              <a:rPr lang="en-US" b="1" baseline="0" dirty="0" smtClean="0"/>
              <a:t> for more information.</a:t>
            </a:r>
            <a:endParaRPr lang="en-US" b="1" dirty="0"/>
          </a:p>
        </p:txBody>
      </p:sp>
      <p:sp>
        <p:nvSpPr>
          <p:cNvPr id="4" name="Slide Number Placeholder 3"/>
          <p:cNvSpPr>
            <a:spLocks noGrp="1"/>
          </p:cNvSpPr>
          <p:nvPr>
            <p:ph type="sldNum" sz="quarter" idx="10"/>
          </p:nvPr>
        </p:nvSpPr>
        <p:spPr/>
        <p:txBody>
          <a:bodyPr/>
          <a:lstStyle/>
          <a:p>
            <a:pPr>
              <a:defRPr/>
            </a:pPr>
            <a:fld id="{D8D179B0-B5B9-401D-8245-33549931F649}" type="slidenum">
              <a:rPr lang="en-US" altLang="en-US" smtClean="0"/>
              <a:pPr>
                <a:defRPr/>
              </a:pPr>
              <a:t>10</a:t>
            </a:fld>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31340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p:spTree>
      <p:nvGrpSpPr>
        <p:cNvPr id="1" name=""/>
        <p:cNvGrpSpPr/>
        <p:nvPr/>
      </p:nvGrpSpPr>
      <p:grpSpPr>
        <a:xfrm>
          <a:off x="0" y="0"/>
          <a:ext cx="0" cy="0"/>
          <a:chOff x="0" y="0"/>
          <a:chExt cx="0" cy="0"/>
        </a:xfrm>
      </p:grpSpPr>
      <p:sp>
        <p:nvSpPr>
          <p:cNvPr id="4" name="Rectangle 3"/>
          <p:cNvSpPr/>
          <p:nvPr/>
        </p:nvSpPr>
        <p:spPr>
          <a:xfrm>
            <a:off x="0" y="-17670"/>
            <a:ext cx="12192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Rectangle 6"/>
          <p:cNvSpPr/>
          <p:nvPr/>
        </p:nvSpPr>
        <p:spPr>
          <a:xfrm>
            <a:off x="3" y="1218977"/>
            <a:ext cx="8799444"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916503" y="3697339"/>
            <a:ext cx="6966440" cy="1112839"/>
          </a:xfrm>
          <a:prstGeom prst="rect">
            <a:avLst/>
          </a:prstGeom>
        </p:spPr>
        <p:txBody>
          <a:bodyPr anchor="ctr">
            <a:noAutofit/>
          </a:bodyPr>
          <a:lstStyle>
            <a:lvl1pPr marL="0" indent="0" algn="ctr">
              <a:spcBef>
                <a:spcPts val="0"/>
              </a:spcBef>
              <a:buNone/>
              <a:defRPr sz="320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8" name="Rectangle 7"/>
          <p:cNvSpPr/>
          <p:nvPr/>
        </p:nvSpPr>
        <p:spPr>
          <a:xfrm>
            <a:off x="3" y="5056020"/>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Rectangle 9"/>
          <p:cNvSpPr/>
          <p:nvPr/>
        </p:nvSpPr>
        <p:spPr>
          <a:xfrm>
            <a:off x="2" y="5056019"/>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5"/>
          <p:cNvSpPr>
            <a:spLocks noGrp="1"/>
          </p:cNvSpPr>
          <p:nvPr>
            <p:ph type="title"/>
          </p:nvPr>
        </p:nvSpPr>
        <p:spPr>
          <a:xfrm>
            <a:off x="914456" y="1875512"/>
            <a:ext cx="6970533" cy="1219200"/>
          </a:xfrm>
        </p:spPr>
        <p:txBody>
          <a:bodyPr>
            <a:noAutofit/>
          </a:bodyPr>
          <a:lstStyle>
            <a:lvl1pPr algn="ctr">
              <a:defRPr sz="4400"/>
            </a:lvl1pPr>
          </a:lstStyle>
          <a:p>
            <a:r>
              <a:rPr lang="en-US" smtClean="0"/>
              <a:t>Click to edit Master title style</a:t>
            </a:r>
            <a:endParaRPr lang="en-US" dirty="0"/>
          </a:p>
        </p:txBody>
      </p:sp>
      <p:sp>
        <p:nvSpPr>
          <p:cNvPr id="9" name="Rectangle 8"/>
          <p:cNvSpPr/>
          <p:nvPr/>
        </p:nvSpPr>
        <p:spPr>
          <a:xfrm>
            <a:off x="1" y="5080552"/>
            <a:ext cx="8802624"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573263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Title and Conten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pPr>
              <a:defRPr/>
            </a:pPr>
            <a:r>
              <a:rPr lang="en-US" smtClean="0"/>
              <a:t>NTTC Training – TY2018</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pPr>
              <a:defRPr/>
            </a:pPr>
            <a:fld id="{8E61C868-E0B5-4BC2-A582-868EBD026564}" type="slidenum">
              <a:rPr lang="en-US" altLang="en-US" smtClean="0"/>
              <a:pPr>
                <a:defRPr/>
              </a:pPr>
              <a:t>‹#›</a:t>
            </a:fld>
            <a:endParaRPr lang="en-US" altLang="en-US" dirty="0"/>
          </a:p>
        </p:txBody>
      </p:sp>
      <p:sp>
        <p:nvSpPr>
          <p:cNvPr id="4" name="Content Placeholder 3"/>
          <p:cNvSpPr>
            <a:spLocks noGrp="1"/>
          </p:cNvSpPr>
          <p:nvPr>
            <p:ph sz="quarter" idx="12"/>
          </p:nvPr>
        </p:nvSpPr>
        <p:spPr/>
        <p:txBody>
          <a:bodyPr/>
          <a:lstStyle>
            <a:lvl4pPr marL="1944688" indent="-227013">
              <a:defRPr/>
            </a:lvl4pPr>
            <a:lvl5pPr marL="2397125" indent="-227013">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480485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NTTC Training – TY2018</a:t>
            </a:r>
            <a:endParaRPr lang="en-US" dirty="0"/>
          </a:p>
        </p:txBody>
      </p:sp>
      <p:sp>
        <p:nvSpPr>
          <p:cNvPr id="5" name="Slide Number Placeholder 4"/>
          <p:cNvSpPr>
            <a:spLocks noGrp="1"/>
          </p:cNvSpPr>
          <p:nvPr>
            <p:ph type="sldNum" sz="quarter" idx="12"/>
          </p:nvPr>
        </p:nvSpPr>
        <p:spPr/>
        <p:txBody>
          <a:bodyPr/>
          <a:lstStyle/>
          <a:p>
            <a:pPr>
              <a:defRPr/>
            </a:pPr>
            <a:fld id="{0790DB3B-2D29-42F0-A56A-DD204469B52B}" type="slidenum">
              <a:rPr lang="en-US" altLang="en-US" smtClean="0"/>
              <a:pPr>
                <a:defRPr/>
              </a:pPr>
              <a:t>‹#›</a:t>
            </a:fld>
            <a:endParaRPr lang="en-US" altLang="en-US" dirty="0"/>
          </a:p>
        </p:txBody>
      </p:sp>
      <p:sp>
        <p:nvSpPr>
          <p:cNvPr id="6" name="Text Placeholder 5"/>
          <p:cNvSpPr>
            <a:spLocks noGrp="1"/>
          </p:cNvSpPr>
          <p:nvPr>
            <p:ph type="body" sz="quarter" idx="15"/>
          </p:nvPr>
        </p:nvSpPr>
        <p:spPr>
          <a:xfrm>
            <a:off x="1282700" y="1754188"/>
            <a:ext cx="4663440" cy="4022725"/>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8" name="Text Placeholder 7"/>
          <p:cNvSpPr>
            <a:spLocks noGrp="1"/>
          </p:cNvSpPr>
          <p:nvPr>
            <p:ph type="body" sz="quarter" idx="16"/>
          </p:nvPr>
        </p:nvSpPr>
        <p:spPr>
          <a:xfrm>
            <a:off x="6396039" y="1754188"/>
            <a:ext cx="4663440" cy="4022725"/>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13641574"/>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p="http://schemas.openxmlformats.org/presentationml/2006/main" xmlns:r="http://schemas.openxmlformats.org/officeDocument/2006/relationships" xmlns:a="http://schemas.openxmlformats.org/drawingml/2006/main" xmlns="">
        <p15:guide id="7" pos="800" userDrawn="1">
          <p15:clr>
            <a:srgbClr val="FBAE40"/>
          </p15:clr>
        </p15:guide>
        <p15:guide id="8" pos="6944" userDrawn="1">
          <p15:clr>
            <a:srgbClr val="FBAE40"/>
          </p15:clr>
        </p15:guide>
        <p15:guide id="9" orient="horz" pos="828" userDrawn="1">
          <p15:clr>
            <a:srgbClr val="FBAE40"/>
          </p15:clr>
        </p15:guide>
        <p15:guide id="10" pos="1067" userDrawn="1">
          <p15:clr>
            <a:srgbClr val="FBAE40"/>
          </p15:clr>
        </p15:guide>
        <p15:guide id="11" pos="9259"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70000" y="1535114"/>
            <a:ext cx="4663440" cy="639763"/>
          </a:xfrm>
          <a:prstGeom prst="rect">
            <a:avLst/>
          </a:prstGeom>
        </p:spPr>
        <p:txBody>
          <a:bodyPr anchor="b"/>
          <a:lstStyle>
            <a:lvl1pPr marL="0" indent="0">
              <a:buNone/>
              <a:defRPr sz="2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6408616" y="1535114"/>
            <a:ext cx="4663440" cy="639763"/>
          </a:xfrm>
          <a:prstGeom prst="rect">
            <a:avLst/>
          </a:prstGeom>
        </p:spPr>
        <p:txBody>
          <a:bodyPr anchor="b">
            <a:noAutofit/>
          </a:bodyPr>
          <a:lstStyle>
            <a:lvl1pPr marL="0" indent="0">
              <a:buNone/>
              <a:defRPr sz="2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pPr>
              <a:defRPr/>
            </a:pPr>
            <a:r>
              <a:rPr lang="en-US" smtClean="0"/>
              <a:t>NTTC Training – TY2018</a:t>
            </a:r>
            <a:endParaRPr lang="en-US" dirty="0"/>
          </a:p>
        </p:txBody>
      </p:sp>
      <p:sp>
        <p:nvSpPr>
          <p:cNvPr id="9" name="Slide Number Placeholder 8"/>
          <p:cNvSpPr>
            <a:spLocks noGrp="1"/>
          </p:cNvSpPr>
          <p:nvPr>
            <p:ph type="sldNum" sz="quarter" idx="12"/>
          </p:nvPr>
        </p:nvSpPr>
        <p:spPr/>
        <p:txBody>
          <a:bodyPr/>
          <a:lstStyle/>
          <a:p>
            <a:pPr>
              <a:defRPr/>
            </a:pPr>
            <a:fld id="{0790DB3B-2D29-42F0-A56A-DD204469B52B}" type="slidenum">
              <a:rPr lang="en-US" altLang="en-US" smtClean="0"/>
              <a:pPr>
                <a:defRPr/>
              </a:pPr>
              <a:t>‹#›</a:t>
            </a:fld>
            <a:endParaRPr lang="en-US" altLang="en-US" dirty="0"/>
          </a:p>
        </p:txBody>
      </p:sp>
      <p:sp>
        <p:nvSpPr>
          <p:cNvPr id="10" name="Text Placeholder 9"/>
          <p:cNvSpPr>
            <a:spLocks noGrp="1"/>
          </p:cNvSpPr>
          <p:nvPr>
            <p:ph type="body" sz="quarter" idx="13"/>
          </p:nvPr>
        </p:nvSpPr>
        <p:spPr>
          <a:xfrm>
            <a:off x="1270001" y="2174876"/>
            <a:ext cx="4664075" cy="3779839"/>
          </a:xfrm>
        </p:spPr>
        <p:txBody>
          <a:bodyPr>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p:txBody>
      </p:sp>
      <p:sp>
        <p:nvSpPr>
          <p:cNvPr id="13" name="Text Placeholder 12"/>
          <p:cNvSpPr>
            <a:spLocks noGrp="1"/>
          </p:cNvSpPr>
          <p:nvPr>
            <p:ph type="body" sz="quarter" idx="14"/>
          </p:nvPr>
        </p:nvSpPr>
        <p:spPr>
          <a:xfrm>
            <a:off x="6408616" y="2174876"/>
            <a:ext cx="4663440" cy="3779839"/>
          </a:xfrm>
        </p:spPr>
        <p:txBody>
          <a:bodyPr>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941736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ext Over">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pPr>
              <a:defRPr/>
            </a:pPr>
            <a:r>
              <a:rPr lang="en-US" smtClean="0"/>
              <a:t>NTTC Training – TY2018</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pPr>
              <a:defRPr/>
            </a:pPr>
            <a:fld id="{0790DB3B-2D29-42F0-A56A-DD204469B52B}" type="slidenum">
              <a:rPr lang="en-US" altLang="en-US" smtClean="0"/>
              <a:pPr>
                <a:defRPr/>
              </a:pPr>
              <a:t>‹#›</a:t>
            </a:fld>
            <a:endParaRPr lang="en-US" altLang="en-US" dirty="0"/>
          </a:p>
        </p:txBody>
      </p:sp>
      <p:sp>
        <p:nvSpPr>
          <p:cNvPr id="4" name="Content Placeholder 3"/>
          <p:cNvSpPr>
            <a:spLocks noGrp="1"/>
          </p:cNvSpPr>
          <p:nvPr>
            <p:ph sz="quarter" idx="12"/>
          </p:nvPr>
        </p:nvSpPr>
        <p:spPr>
          <a:xfrm>
            <a:off x="1278833" y="1761434"/>
            <a:ext cx="9753600" cy="2221287"/>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7" name="Content Placeholder 6"/>
          <p:cNvSpPr>
            <a:spLocks noGrp="1"/>
          </p:cNvSpPr>
          <p:nvPr>
            <p:ph sz="quarter" idx="13"/>
          </p:nvPr>
        </p:nvSpPr>
        <p:spPr>
          <a:xfrm>
            <a:off x="1278467" y="4108451"/>
            <a:ext cx="9753600" cy="1780116"/>
          </a:xfrm>
        </p:spPr>
        <p:txBody>
          <a:body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264671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smtClean="0"/>
              <a:t>NTTC Training – TY2018</a:t>
            </a:r>
            <a:endParaRPr lang="en-US" dirty="0"/>
          </a:p>
        </p:txBody>
      </p:sp>
      <p:sp>
        <p:nvSpPr>
          <p:cNvPr id="5" name="Slide Number Placeholder 4"/>
          <p:cNvSpPr>
            <a:spLocks noGrp="1"/>
          </p:cNvSpPr>
          <p:nvPr>
            <p:ph type="sldNum" sz="quarter" idx="12"/>
          </p:nvPr>
        </p:nvSpPr>
        <p:spPr/>
        <p:txBody>
          <a:bodyPr/>
          <a:lstStyle/>
          <a:p>
            <a:pPr>
              <a:defRPr/>
            </a:pPr>
            <a:fld id="{61731016-5F54-41EF-8768-CB423970C6CD}" type="slidenum">
              <a:rPr lang="en-US" altLang="en-US" smtClean="0"/>
              <a:pPr>
                <a:defRPr/>
              </a:pPr>
              <a:t>‹#›</a:t>
            </a:fld>
            <a:endParaRPr lang="en-US" alt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90580874"/>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p="http://schemas.openxmlformats.org/presentationml/2006/main" xmlns:r="http://schemas.openxmlformats.org/officeDocument/2006/relationships" xmlns:a="http://schemas.openxmlformats.org/drawingml/2006/main" xmlns="">
        <p15:guide id="7" pos="800" userDrawn="1">
          <p15:clr>
            <a:srgbClr val="FBAE40"/>
          </p15:clr>
        </p15:guide>
        <p15:guide id="8" pos="6944" userDrawn="1">
          <p15:clr>
            <a:srgbClr val="FBAE40"/>
          </p15:clr>
        </p15:guide>
        <p15:guide id="9" orient="horz" pos="828" userDrawn="1">
          <p15:clr>
            <a:srgbClr val="FBAE40"/>
          </p15:clr>
        </p15:guide>
        <p15:guide id="10" pos="1067" userDrawn="1">
          <p15:clr>
            <a:srgbClr val="FBAE40"/>
          </p15:clr>
        </p15:guide>
        <p15:guide id="11" pos="9259"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pPr>
              <a:defRPr/>
            </a:pPr>
            <a:r>
              <a:rPr lang="en-US" smtClean="0"/>
              <a:t>NTTC Training – TY2018</a:t>
            </a:r>
            <a:endParaRPr lang="en-US" dirty="0"/>
          </a:p>
        </p:txBody>
      </p:sp>
      <p:sp>
        <p:nvSpPr>
          <p:cNvPr id="4" name="Slide Number Placeholder 3"/>
          <p:cNvSpPr>
            <a:spLocks noGrp="1"/>
          </p:cNvSpPr>
          <p:nvPr>
            <p:ph type="sldNum" sz="quarter" idx="12"/>
          </p:nvPr>
        </p:nvSpPr>
        <p:spPr/>
        <p:txBody>
          <a:bodyPr/>
          <a:lstStyle/>
          <a:p>
            <a:pPr>
              <a:defRPr/>
            </a:pPr>
            <a:fld id="{51B198F9-E02B-480D-A371-927347E0C8A2}" type="slidenum">
              <a:rPr lang="en-US" altLang="en-US" smtClean="0"/>
              <a:pPr>
                <a:defRPr/>
              </a:pPr>
              <a:t>‹#›</a:t>
            </a:fld>
            <a:endParaRPr lang="en-US" altLang="en-US" dirty="0"/>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Rectangle 5"/>
          <p:cNvSpPr/>
          <p:nvPr/>
        </p:nvSpPr>
        <p:spPr>
          <a:xfrm>
            <a:off x="0" y="-17670"/>
            <a:ext cx="12192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2128154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pPr>
              <a:defRPr/>
            </a:pPr>
            <a:r>
              <a:rPr lang="en-US" smtClean="0"/>
              <a:t>NTTC Training – TY2018</a:t>
            </a:r>
            <a:endParaRPr lang="en-US" dirty="0"/>
          </a:p>
        </p:txBody>
      </p:sp>
      <p:sp>
        <p:nvSpPr>
          <p:cNvPr id="4" name="Slide Number Placeholder 3"/>
          <p:cNvSpPr>
            <a:spLocks noGrp="1"/>
          </p:cNvSpPr>
          <p:nvPr>
            <p:ph type="sldNum" sz="quarter" idx="12"/>
          </p:nvPr>
        </p:nvSpPr>
        <p:spPr>
          <a:xfrm>
            <a:off x="1298941" y="6265305"/>
            <a:ext cx="518079" cy="365125"/>
          </a:xfrm>
        </p:spPr>
        <p:txBody>
          <a:bodyPr/>
          <a:lstStyle/>
          <a:p>
            <a:pPr>
              <a:defRPr/>
            </a:pPr>
            <a:fld id="{0790DB3B-2D29-42F0-A56A-DD204469B52B}" type="slidenum">
              <a:rPr lang="en-US" altLang="en-US" smtClean="0"/>
              <a:pPr>
                <a:defRPr/>
              </a:pPr>
              <a:t>‹#›</a:t>
            </a:fld>
            <a:endParaRPr lang="en-US" altLang="en-US" dirty="0"/>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 name="Rectangle 5"/>
          <p:cNvSpPr/>
          <p:nvPr/>
        </p:nvSpPr>
        <p:spPr>
          <a:xfrm>
            <a:off x="0" y="-17670"/>
            <a:ext cx="12192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7" name="Rectangle 6"/>
          <p:cNvSpPr/>
          <p:nvPr/>
        </p:nvSpPr>
        <p:spPr>
          <a:xfrm rot="16200000">
            <a:off x="-2828541" y="2810564"/>
            <a:ext cx="6876288"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1"/>
              </a:solidFill>
              <a:latin typeface="+mj-lt"/>
            </a:endParaRPr>
          </a:p>
        </p:txBody>
      </p:sp>
      <p:sp>
        <p:nvSpPr>
          <p:cNvPr id="8" name="Title Placeholder 1"/>
          <p:cNvSpPr>
            <a:spLocks noGrp="1"/>
          </p:cNvSpPr>
          <p:nvPr>
            <p:ph type="title"/>
          </p:nvPr>
        </p:nvSpPr>
        <p:spPr>
          <a:xfrm rot="16200000">
            <a:off x="-2255517" y="2278380"/>
            <a:ext cx="573024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9" name="Rectangle 8"/>
          <p:cNvSpPr/>
          <p:nvPr/>
        </p:nvSpPr>
        <p:spPr>
          <a:xfrm>
            <a:off x="451815" y="6132291"/>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0" name="Rectangle 9"/>
          <p:cNvSpPr/>
          <p:nvPr/>
        </p:nvSpPr>
        <p:spPr>
          <a:xfrm rot="5400000">
            <a:off x="-2179072" y="3380298"/>
            <a:ext cx="687628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2216257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NTTC Training – TY2018</a:t>
            </a:r>
            <a:endParaRPr lang="en-US" dirty="0"/>
          </a:p>
        </p:txBody>
      </p:sp>
      <p:sp>
        <p:nvSpPr>
          <p:cNvPr id="6" name="Slide Number Placeholder 5"/>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90DB3B-2D29-42F0-A56A-DD204469B52B}" type="slidenum">
              <a:rPr lang="en-US" altLang="en-US" smtClean="0"/>
              <a:pPr>
                <a:defRPr/>
              </a:pPr>
              <a:t>‹#›</a:t>
            </a:fld>
            <a:endParaRPr lang="en-US" altLang="en-US" dirty="0"/>
          </a:p>
        </p:txBody>
      </p:sp>
      <p:pic>
        <p:nvPicPr>
          <p:cNvPr id="7" name="Picture 6" descr="AARPF_Logo w Tag.eps"/>
          <p:cNvPicPr>
            <a:picLocks noChangeAspect="1"/>
          </p:cNvPicPr>
          <p:nvPr/>
        </p:nvPicPr>
        <p:blipFill>
          <a:blip r:embed="rId10">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8433788" y="6174258"/>
            <a:ext cx="3148613" cy="547219"/>
          </a:xfrm>
          <a:prstGeom prst="rect">
            <a:avLst/>
          </a:prstGeom>
        </p:spPr>
      </p:pic>
      <p:sp>
        <p:nvSpPr>
          <p:cNvPr id="14" name="Text Placeholder 13"/>
          <p:cNvSpPr>
            <a:spLocks noGrp="1"/>
          </p:cNvSpPr>
          <p:nvPr>
            <p:ph type="body" idx="1"/>
          </p:nvPr>
        </p:nvSpPr>
        <p:spPr>
          <a:xfrm>
            <a:off x="1278833" y="1761433"/>
            <a:ext cx="9753600" cy="402336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p:txBody>
      </p:sp>
      <p:sp>
        <p:nvSpPr>
          <p:cNvPr id="8" name="Rectangle 7"/>
          <p:cNvSpPr/>
          <p:nvPr/>
        </p:nvSpPr>
        <p:spPr>
          <a:xfrm>
            <a:off x="0" y="-9265"/>
            <a:ext cx="12192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1"/>
              </a:solidFill>
              <a:latin typeface="+mj-lt"/>
            </a:endParaRPr>
          </a:p>
        </p:txBody>
      </p:sp>
      <p:sp>
        <p:nvSpPr>
          <p:cNvPr id="2" name="Title Placeholder 1"/>
          <p:cNvSpPr>
            <a:spLocks noGrp="1"/>
          </p:cNvSpPr>
          <p:nvPr>
            <p:ph type="title"/>
          </p:nvPr>
        </p:nvSpPr>
        <p:spPr>
          <a:xfrm>
            <a:off x="1066803" y="28835"/>
            <a:ext cx="9751391"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9" name="Rectangle 8"/>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AARPF_Logo w Tag.eps"/>
          <p:cNvPicPr>
            <a:picLocks noChangeAspect="1"/>
          </p:cNvPicPr>
          <p:nvPr/>
        </p:nvPicPr>
        <p:blipFill>
          <a:blip r:embed="rId10">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8433787" y="6174258"/>
            <a:ext cx="3148613" cy="547219"/>
          </a:xfrm>
          <a:prstGeom prst="rect">
            <a:avLst/>
          </a:prstGeom>
        </p:spPr>
      </p:pic>
      <p:sp>
        <p:nvSpPr>
          <p:cNvPr id="12" name="Rectangle 11"/>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p:nvSpPr>
        <p:spPr>
          <a:xfrm>
            <a:off x="0" y="1182571"/>
            <a:ext cx="12192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3002704"/>
      </p:ext>
    </p:extLst>
  </p:cSld>
  <p:clrMap bg1="lt1" tx1="dk1" bg2="lt2" tx2="dk2" accent1="accent1" accent2="accent2" accent3="accent3" accent4="accent4" accent5="accent5" accent6="accent6" hlink="hlink" folHlink="folHlink"/>
  <p:sldLayoutIdLst>
    <p:sldLayoutId id="2147484793" r:id="rId1"/>
    <p:sldLayoutId id="2147484794" r:id="rId2"/>
    <p:sldLayoutId id="2147484795" r:id="rId3"/>
    <p:sldLayoutId id="2147484796" r:id="rId4"/>
    <p:sldLayoutId id="2147484797" r:id="rId5"/>
    <p:sldLayoutId id="2147484798" r:id="rId6"/>
    <p:sldLayoutId id="2147484799" r:id="rId7"/>
    <p:sldLayoutId id="2147484800" r:id="rId8"/>
  </p:sldLayoutIdLst>
  <p:timing>
    <p:tnLst>
      <p:par>
        <p:cTn id="1" dur="indefinite" restart="never" nodeType="tmRoot"/>
      </p:par>
    </p:tnLst>
  </p:timing>
  <p:hf hdr="0" dt="0"/>
  <p:txStyles>
    <p:titleStyle>
      <a:lvl1pPr algn="l" defTabSz="457189" rtl="0" eaLnBrk="1" latinLnBrk="0" hangingPunct="1">
        <a:spcBef>
          <a:spcPct val="0"/>
        </a:spcBef>
        <a:buNone/>
        <a:defRPr sz="4000" b="1" kern="1200">
          <a:solidFill>
            <a:schemeClr val="bg1"/>
          </a:solidFill>
          <a:latin typeface="+mj-lt"/>
          <a:ea typeface="+mj-ea"/>
          <a:cs typeface="+mj-cs"/>
        </a:defRPr>
      </a:lvl1pPr>
    </p:titleStyle>
    <p:bodyStyle>
      <a:lvl1pPr marL="341313" indent="-341313" algn="l" defTabSz="457189" rtl="0" eaLnBrk="1" latinLnBrk="0" hangingPunct="1">
        <a:spcBef>
          <a:spcPts val="1800"/>
        </a:spcBef>
        <a:buClr>
          <a:srgbClr val="CF2124"/>
        </a:buClr>
        <a:buSzPct val="70000"/>
        <a:buFont typeface="Wingdings" panose="05000000000000000000" pitchFamily="2" charset="2"/>
        <a:buChar char=""/>
        <a:defRPr sz="3200" kern="1200">
          <a:solidFill>
            <a:schemeClr val="tx1"/>
          </a:solidFill>
          <a:latin typeface="+mn-lt"/>
          <a:ea typeface="+mn-ea"/>
          <a:cs typeface="+mn-cs"/>
        </a:defRPr>
      </a:lvl1pPr>
      <a:lvl2pPr marL="914400" indent="-338138" algn="l" defTabSz="457189" rtl="0" eaLnBrk="1" latinLnBrk="0" hangingPunct="1">
        <a:spcBef>
          <a:spcPts val="900"/>
        </a:spcBef>
        <a:buClr>
          <a:srgbClr val="CF2124"/>
        </a:buClr>
        <a:buSzPct val="110000"/>
        <a:buFont typeface="Calibri" panose="020F0502020204030204" pitchFamily="34" charset="0"/>
        <a:buChar char="─"/>
        <a:tabLst/>
        <a:defRPr sz="2800" kern="1200">
          <a:solidFill>
            <a:schemeClr val="tx1"/>
          </a:solidFill>
          <a:latin typeface="+mn-lt"/>
          <a:ea typeface="+mn-ea"/>
          <a:cs typeface="+mn-cs"/>
        </a:defRPr>
      </a:lvl2pPr>
      <a:lvl3pPr marL="1428750" indent="-285750" algn="l" defTabSz="457189" rtl="0" eaLnBrk="1" latinLnBrk="0" hangingPunct="1">
        <a:spcBef>
          <a:spcPts val="600"/>
        </a:spcBef>
        <a:buClr>
          <a:srgbClr val="55493F"/>
        </a:buClr>
        <a:buSzPct val="110000"/>
        <a:buFont typeface="Arial"/>
        <a:buChar char="•"/>
        <a:tabLst/>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p="http://schemas.openxmlformats.org/presentationml/2006/main" xmlns:r="http://schemas.openxmlformats.org/officeDocument/2006/relationships" xmlns:a="http://schemas.openxmlformats.org/drawingml/2006/main" xmlns="">
        <p15:guide id="1" pos="1067" userDrawn="1">
          <p15:clr>
            <a:srgbClr val="F26B43"/>
          </p15:clr>
        </p15:guide>
        <p15:guide id="2" pos="683" userDrawn="1">
          <p15:clr>
            <a:srgbClr val="F26B43"/>
          </p15:clr>
        </p15:guide>
        <p15:guide id="3" orient="horz" pos="828" userDrawn="1">
          <p15:clr>
            <a:srgbClr val="F26B43"/>
          </p15:clr>
        </p15:guide>
        <p15:guide id="4" pos="800" userDrawn="1">
          <p15:clr>
            <a:srgbClr val="F26B43"/>
          </p15:clr>
        </p15:guide>
        <p15:guide id="5" orient="horz" pos="1344" userDrawn="1">
          <p15:clr>
            <a:srgbClr val="F26B43"/>
          </p15:clr>
        </p15:guide>
        <p15:guide id="6" pos="512" userDrawn="1">
          <p15:clr>
            <a:srgbClr val="F26B43"/>
          </p15:clr>
        </p15:guide>
        <p15:guide id="7" orient="horz" pos="105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4"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4" Type="http://schemas.microsoft.com/office/2007/relationships/hdphoto" Target="../media/hdphoto2.wdp"/><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5" Type="http://schemas.openxmlformats.org/officeDocument/2006/relationships/image" Target="../media/image7.jpeg"/><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9" name="Content Placeholder 2"/>
          <p:cNvSpPr>
            <a:spLocks noGrp="1"/>
          </p:cNvSpPr>
          <p:nvPr>
            <p:ph type="subTitle" idx="1"/>
          </p:nvPr>
        </p:nvSpPr>
        <p:spPr/>
        <p:txBody>
          <a:bodyPr/>
          <a:lstStyle/>
          <a:p>
            <a:r>
              <a:rPr lang="en-US" altLang="en-US" dirty="0"/>
              <a:t>Pub 4012 – Tab D</a:t>
            </a:r>
          </a:p>
          <a:p>
            <a:r>
              <a:rPr lang="en-US" altLang="en-US" dirty="0"/>
              <a:t>Pub 4491 – Lesson 16</a:t>
            </a:r>
          </a:p>
        </p:txBody>
      </p:sp>
      <p:sp>
        <p:nvSpPr>
          <p:cNvPr id="4098" name="Title 1"/>
          <p:cNvSpPr>
            <a:spLocks noGrp="1"/>
          </p:cNvSpPr>
          <p:nvPr>
            <p:ph type="title"/>
          </p:nvPr>
        </p:nvSpPr>
        <p:spPr/>
        <p:txBody>
          <a:bodyPr/>
          <a:lstStyle/>
          <a:p>
            <a:r>
              <a:rPr lang="en-US" altLang="en-US" dirty="0"/>
              <a:t>Other Income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NTTC Training – TY2018</a:t>
            </a:r>
            <a:endParaRPr lang="en-US" dirty="0"/>
          </a:p>
        </p:txBody>
      </p:sp>
      <p:sp>
        <p:nvSpPr>
          <p:cNvPr id="3" name="Slide Number Placeholder 2"/>
          <p:cNvSpPr>
            <a:spLocks noGrp="1"/>
          </p:cNvSpPr>
          <p:nvPr>
            <p:ph type="sldNum" sz="quarter" idx="11"/>
          </p:nvPr>
        </p:nvSpPr>
        <p:spPr/>
        <p:txBody>
          <a:bodyPr/>
          <a:lstStyle/>
          <a:p>
            <a:fld id="{8E61C868-E0B5-4BC2-A582-868EBD026564}" type="slidenum">
              <a:rPr lang="en-US" altLang="en-US" smtClean="0"/>
              <a:pPr/>
              <a:t>10</a:t>
            </a:fld>
            <a:endParaRPr lang="en-US" altLang="en-US" dirty="0"/>
          </a:p>
        </p:txBody>
      </p:sp>
      <p:sp>
        <p:nvSpPr>
          <p:cNvPr id="4" name="Content Placeholder 3"/>
          <p:cNvSpPr>
            <a:spLocks noGrp="1"/>
          </p:cNvSpPr>
          <p:nvPr>
            <p:ph sz="quarter" idx="12"/>
          </p:nvPr>
        </p:nvSpPr>
        <p:spPr/>
        <p:txBody>
          <a:bodyPr/>
          <a:lstStyle/>
          <a:p>
            <a:r>
              <a:rPr lang="en-US" smtClean="0"/>
              <a:t>Box 7 Non-employee Compensation</a:t>
            </a:r>
          </a:p>
          <a:p>
            <a:pPr lvl="1"/>
            <a:r>
              <a:rPr lang="en-US" smtClean="0"/>
              <a:t>Report as other income if not a business</a:t>
            </a:r>
            <a:endParaRPr lang="en-US" dirty="0"/>
          </a:p>
        </p:txBody>
      </p:sp>
      <p:sp>
        <p:nvSpPr>
          <p:cNvPr id="5" name="Title 4"/>
          <p:cNvSpPr>
            <a:spLocks noGrp="1"/>
          </p:cNvSpPr>
          <p:nvPr>
            <p:ph type="title"/>
          </p:nvPr>
        </p:nvSpPr>
        <p:spPr/>
        <p:txBody>
          <a:bodyPr/>
          <a:lstStyle/>
          <a:p>
            <a:r>
              <a:rPr lang="en-US" smtClean="0"/>
              <a:t>Form 1099-MISC</a:t>
            </a:r>
            <a:endParaRPr lang="en-US" dirty="0"/>
          </a:p>
        </p:txBody>
      </p:sp>
      <p:graphicFrame>
        <p:nvGraphicFramePr>
          <p:cNvPr id="6" name="Content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2DF783C-0BBC-497A-B1E5-6D900185E3B6}"/>
              </a:ext>
            </a:extLst>
          </p:cNvPr>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373822942"/>
              </p:ext>
            </p:extLst>
          </p:nvPr>
        </p:nvGraphicFramePr>
        <p:xfrm>
          <a:off x="2743199" y="2819400"/>
          <a:ext cx="7162801" cy="3276600"/>
        </p:xfrm>
        <a:graphic>
          <a:graphicData uri="http://schemas.openxmlformats.org/drawingml/2006/table">
            <a:tbl>
              <a:tblPr firstRow="1" firstCol="1" bandRow="1">
                <a:tableStyleId>{5C22544A-7EE6-4342-B048-85BDC9FD1C3A}</a:tableStyleId>
              </a:tblPr>
              <a:tblGrid>
                <a:gridCol w="4131089">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188063604"/>
                    </a:ext>
                  </a:extLst>
                </a:gridCol>
                <a:gridCol w="1212685">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053940392"/>
                    </a:ext>
                  </a:extLst>
                </a:gridCol>
                <a:gridCol w="1819027">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699321294"/>
                    </a:ext>
                  </a:extLst>
                </a:gridCol>
              </a:tblGrid>
              <a:tr h="364067">
                <a:tc>
                  <a:txBody>
                    <a:bodyPr/>
                    <a:lstStyle/>
                    <a:p>
                      <a:pPr marL="0" marR="0" algn="ctr">
                        <a:spcBef>
                          <a:spcPts val="0"/>
                        </a:spcBef>
                        <a:spcAft>
                          <a:spcPts val="0"/>
                        </a:spcAft>
                      </a:pPr>
                      <a:r>
                        <a:rPr lang="en-US" sz="2000">
                          <a:effectLst/>
                        </a:rPr>
                        <a:t>Examples of Income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gridSpan="2">
                  <a:txBody>
                    <a:bodyPr/>
                    <a:lstStyle/>
                    <a:p>
                      <a:pPr marL="0" marR="0" algn="ctr">
                        <a:spcBef>
                          <a:spcPts val="0"/>
                        </a:spcBef>
                        <a:spcAft>
                          <a:spcPts val="0"/>
                        </a:spcAft>
                      </a:pPr>
                      <a:r>
                        <a:rPr lang="en-US" sz="2000" dirty="0">
                          <a:effectLst/>
                        </a:rPr>
                        <a:t>Direct to: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hMerge="1">
                  <a:txBody>
                    <a:bodyPr/>
                    <a:lstStyle/>
                    <a:p>
                      <a:endParaRPr lang="en-US"/>
                    </a:p>
                  </a:txBody>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664259229"/>
                  </a:ext>
                </a:extLst>
              </a:tr>
              <a:tr h="2184400">
                <a:tc>
                  <a:txBody>
                    <a:bodyPr/>
                    <a:lstStyle/>
                    <a:p>
                      <a:pPr marL="0" marR="0">
                        <a:spcBef>
                          <a:spcPts val="0"/>
                        </a:spcBef>
                        <a:spcAft>
                          <a:spcPts val="0"/>
                        </a:spcAft>
                      </a:pPr>
                      <a:r>
                        <a:rPr lang="en-US" sz="2000" dirty="0">
                          <a:effectLst/>
                        </a:rPr>
                        <a:t>Non-Employee Compensation that is not really a business such as an honorarium for a speech where there is no continuing relationship and no expectation of ever doing it again.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spcBef>
                          <a:spcPts val="0"/>
                        </a:spcBef>
                        <a:spcAft>
                          <a:spcPts val="0"/>
                        </a:spcAft>
                      </a:pPr>
                      <a:r>
                        <a:rPr lang="en-US" sz="2000" dirty="0">
                          <a:effectLst/>
                        </a:rPr>
                        <a:t>Box 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spcBef>
                          <a:spcPts val="0"/>
                        </a:spcBef>
                        <a:spcAft>
                          <a:spcPts val="0"/>
                        </a:spcAft>
                      </a:pPr>
                      <a:r>
                        <a:rPr lang="en-US" sz="2000">
                          <a:effectLst/>
                        </a:rPr>
                        <a:t>Line 21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992596103"/>
                  </a:ext>
                </a:extLst>
              </a:tr>
              <a:tr h="728133">
                <a:tc>
                  <a:txBody>
                    <a:bodyPr/>
                    <a:lstStyle/>
                    <a:p>
                      <a:pPr marL="0" marR="0">
                        <a:spcBef>
                          <a:spcPts val="0"/>
                        </a:spcBef>
                        <a:spcAft>
                          <a:spcPts val="0"/>
                        </a:spcAft>
                      </a:pPr>
                      <a:r>
                        <a:rPr lang="en-US" sz="2000">
                          <a:effectLst/>
                        </a:rPr>
                        <a:t>Non-Employee Compensation that is normally a business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spcBef>
                          <a:spcPts val="0"/>
                        </a:spcBef>
                        <a:spcAft>
                          <a:spcPts val="0"/>
                        </a:spcAft>
                      </a:pPr>
                      <a:r>
                        <a:rPr lang="en-US" sz="2000">
                          <a:effectLst/>
                        </a:rPr>
                        <a:t>Box 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spcBef>
                          <a:spcPts val="0"/>
                        </a:spcBef>
                        <a:spcAft>
                          <a:spcPts val="0"/>
                        </a:spcAft>
                      </a:pPr>
                      <a:r>
                        <a:rPr lang="en-US" sz="2000" dirty="0">
                          <a:effectLst/>
                        </a:rPr>
                        <a:t>Schedule C</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945486557"/>
                  </a:ext>
                </a:extLst>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700368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a:t>NTTC Training – TY2018</a:t>
            </a:r>
            <a:endParaRPr lang="en-US" dirty="0"/>
          </a:p>
        </p:txBody>
      </p:sp>
      <p:sp>
        <p:nvSpPr>
          <p:cNvPr id="3" name="Slide Number Placeholder 2"/>
          <p:cNvSpPr>
            <a:spLocks noGrp="1"/>
          </p:cNvSpPr>
          <p:nvPr>
            <p:ph type="sldNum" sz="quarter" idx="11"/>
          </p:nvPr>
        </p:nvSpPr>
        <p:spPr/>
        <p:txBody>
          <a:bodyPr/>
          <a:lstStyle/>
          <a:p>
            <a:pPr>
              <a:defRPr/>
            </a:pPr>
            <a:fld id="{8E61C868-E0B5-4BC2-A582-868EBD026564}" type="slidenum">
              <a:rPr lang="en-US" altLang="en-US" smtClean="0"/>
              <a:pPr>
                <a:defRPr/>
              </a:pPr>
              <a:t>11</a:t>
            </a:fld>
            <a:endParaRPr lang="en-US" altLang="en-US" dirty="0"/>
          </a:p>
        </p:txBody>
      </p:sp>
      <p:sp>
        <p:nvSpPr>
          <p:cNvPr id="4" name="Content Placeholder 3"/>
          <p:cNvSpPr>
            <a:spLocks noGrp="1"/>
          </p:cNvSpPr>
          <p:nvPr>
            <p:ph sz="quarter" idx="12"/>
          </p:nvPr>
        </p:nvSpPr>
        <p:spPr/>
        <p:txBody>
          <a:bodyPr>
            <a:normAutofit/>
          </a:bodyPr>
          <a:lstStyle/>
          <a:p>
            <a:r>
              <a:rPr lang="en-US" dirty="0"/>
              <a:t>Normally reported on W-2G depending on:</a:t>
            </a:r>
          </a:p>
          <a:p>
            <a:pPr lvl="1"/>
            <a:r>
              <a:rPr lang="en-US" dirty="0"/>
              <a:t>the type of gambling,</a:t>
            </a:r>
          </a:p>
          <a:p>
            <a:pPr lvl="1"/>
            <a:r>
              <a:rPr lang="en-US" dirty="0"/>
              <a:t>the amount of the gambling winnings, and</a:t>
            </a:r>
          </a:p>
          <a:p>
            <a:pPr lvl="1"/>
            <a:r>
              <a:rPr lang="en-US" dirty="0" smtClean="0"/>
              <a:t>Generally, </a:t>
            </a:r>
            <a:r>
              <a:rPr lang="en-US" dirty="0"/>
              <a:t>the ratio of the winnings to the </a:t>
            </a:r>
            <a:r>
              <a:rPr lang="en-US" dirty="0" smtClean="0"/>
              <a:t>wager</a:t>
            </a:r>
            <a:endParaRPr lang="en-US" dirty="0"/>
          </a:p>
          <a:p>
            <a:r>
              <a:rPr lang="en-US" dirty="0"/>
              <a:t>Gambling losses may be deducted on Schedule A up to amount of winnings</a:t>
            </a:r>
          </a:p>
        </p:txBody>
      </p:sp>
      <p:sp>
        <p:nvSpPr>
          <p:cNvPr id="5" name="Title 4"/>
          <p:cNvSpPr>
            <a:spLocks noGrp="1"/>
          </p:cNvSpPr>
          <p:nvPr>
            <p:ph type="title"/>
          </p:nvPr>
        </p:nvSpPr>
        <p:spPr/>
        <p:txBody>
          <a:bodyPr/>
          <a:lstStyle/>
          <a:p>
            <a:r>
              <a:rPr lang="en-US" dirty="0"/>
              <a:t>Gambling Winnings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951898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a:t>NTTC Training – TY2018</a:t>
            </a:r>
            <a:endParaRPr lang="en-US" dirty="0"/>
          </a:p>
        </p:txBody>
      </p:sp>
      <p:sp>
        <p:nvSpPr>
          <p:cNvPr id="3" name="Slide Number Placeholder 2"/>
          <p:cNvSpPr>
            <a:spLocks noGrp="1"/>
          </p:cNvSpPr>
          <p:nvPr>
            <p:ph type="sldNum" sz="quarter" idx="11"/>
          </p:nvPr>
        </p:nvSpPr>
        <p:spPr/>
        <p:txBody>
          <a:bodyPr/>
          <a:lstStyle/>
          <a:p>
            <a:pPr>
              <a:defRPr/>
            </a:pPr>
            <a:fld id="{8E61C868-E0B5-4BC2-A582-868EBD026564}" type="slidenum">
              <a:rPr lang="en-US" altLang="en-US" smtClean="0"/>
              <a:pPr>
                <a:defRPr/>
              </a:pPr>
              <a:t>12</a:t>
            </a:fld>
            <a:endParaRPr lang="en-US" altLang="en-US" dirty="0"/>
          </a:p>
        </p:txBody>
      </p:sp>
      <p:pic>
        <p:nvPicPr>
          <p:cNvPr id="6" name="Content Placeholder 5"/>
          <p:cNvPicPr>
            <a:picLocks noGrp="1" noChangeAspect="1"/>
          </p:cNvPicPr>
          <p:nvPr>
            <p:ph sz="quarter" idx="12"/>
          </p:nvPr>
        </p:nvPicPr>
        <p:blipFill rotWithShape="1">
          <a:blip r:embed="rId3">
            <a:extLst>
              <a:ext uri="{BEBA8EAE-BF5A-486C-A8C5-ECC9F3942E4B}">
                <a14:imgProps xmlns:a14="http://schemas.microsoft.com/office/drawing/2010/main" xmlns:p="http://schemas.openxmlformats.org/presentationml/2006/main" xmlns:r="http://schemas.openxmlformats.org/officeDocument/2006/relationships" xmlns:a="http://schemas.openxmlformats.org/drawingml/2006/main" xmlns="">
                  <a14:imgLayer r:embed="rId4">
                    <a14:imgEffect>
                      <a14:sharpenSoften amount="50000"/>
                    </a14:imgEffect>
                  </a14:imgLayer>
                </a14:imgProps>
              </a:ext>
            </a:extLst>
          </a:blip>
          <a:srcRect b="1613"/>
          <a:stretch/>
        </p:blipFill>
        <p:spPr>
          <a:xfrm>
            <a:off x="2210974" y="1371600"/>
            <a:ext cx="8050064" cy="4648200"/>
          </a:xfrm>
          <a:prstGeom prst="rect">
            <a:avLst/>
          </a:prstGeom>
        </p:spPr>
      </p:pic>
      <p:sp>
        <p:nvSpPr>
          <p:cNvPr id="5" name="Title 4"/>
          <p:cNvSpPr>
            <a:spLocks noGrp="1"/>
          </p:cNvSpPr>
          <p:nvPr>
            <p:ph type="title"/>
          </p:nvPr>
        </p:nvSpPr>
        <p:spPr/>
        <p:txBody>
          <a:bodyPr/>
          <a:lstStyle/>
          <a:p>
            <a:r>
              <a:rPr lang="en-US" dirty="0"/>
              <a:t>Form W-2G</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067539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a:t>NTTC Training – TY2018</a:t>
            </a:r>
            <a:endParaRPr lang="en-US" dirty="0"/>
          </a:p>
        </p:txBody>
      </p:sp>
      <p:sp>
        <p:nvSpPr>
          <p:cNvPr id="3" name="Slide Number Placeholder 2"/>
          <p:cNvSpPr>
            <a:spLocks noGrp="1"/>
          </p:cNvSpPr>
          <p:nvPr>
            <p:ph type="sldNum" sz="quarter" idx="11"/>
          </p:nvPr>
        </p:nvSpPr>
        <p:spPr/>
        <p:txBody>
          <a:bodyPr/>
          <a:lstStyle/>
          <a:p>
            <a:pPr>
              <a:defRPr/>
            </a:pPr>
            <a:fld id="{8E61C868-E0B5-4BC2-A582-868EBD026564}" type="slidenum">
              <a:rPr lang="en-US" altLang="en-US" smtClean="0"/>
              <a:pPr>
                <a:defRPr/>
              </a:pPr>
              <a:t>13</a:t>
            </a:fld>
            <a:endParaRPr lang="en-US" altLang="en-US" dirty="0"/>
          </a:p>
        </p:txBody>
      </p:sp>
      <p:sp>
        <p:nvSpPr>
          <p:cNvPr id="4" name="Content Placeholder 3"/>
          <p:cNvSpPr>
            <a:spLocks noGrp="1"/>
          </p:cNvSpPr>
          <p:nvPr>
            <p:ph sz="quarter" idx="12"/>
          </p:nvPr>
        </p:nvSpPr>
        <p:spPr/>
        <p:txBody>
          <a:bodyPr>
            <a:normAutofit/>
          </a:bodyPr>
          <a:lstStyle/>
          <a:p>
            <a:r>
              <a:rPr lang="en-US" dirty="0"/>
              <a:t>Only cancellation of </a:t>
            </a:r>
            <a:r>
              <a:rPr lang="en-US" dirty="0" smtClean="0"/>
              <a:t>nonbusiness credit </a:t>
            </a:r>
            <a:r>
              <a:rPr lang="en-US" dirty="0"/>
              <a:t>card debt is in scope</a:t>
            </a:r>
          </a:p>
          <a:p>
            <a:r>
              <a:rPr lang="en-US" dirty="0"/>
              <a:t>Reported on Form </a:t>
            </a:r>
            <a:r>
              <a:rPr lang="en-US" dirty="0" smtClean="0"/>
              <a:t>1099-C if over $600</a:t>
            </a:r>
            <a:endParaRPr lang="en-US" dirty="0"/>
          </a:p>
          <a:p>
            <a:r>
              <a:rPr lang="en-US" dirty="0"/>
              <a:t>Review Pub 4012 Tab D Cancellation of Debt section</a:t>
            </a:r>
          </a:p>
          <a:p>
            <a:pPr lvl="1"/>
            <a:r>
              <a:rPr lang="en-US" dirty="0"/>
              <a:t>Review the screening sheet</a:t>
            </a:r>
          </a:p>
          <a:p>
            <a:pPr lvl="1"/>
            <a:r>
              <a:rPr lang="en-US" dirty="0"/>
              <a:t>Note issues that are out of </a:t>
            </a:r>
            <a:r>
              <a:rPr lang="en-US" dirty="0" smtClean="0"/>
              <a:t>scope, e.g. bankruptcy</a:t>
            </a:r>
            <a:endParaRPr lang="en-US" dirty="0"/>
          </a:p>
        </p:txBody>
      </p:sp>
      <p:sp>
        <p:nvSpPr>
          <p:cNvPr id="5" name="Title 4"/>
          <p:cNvSpPr>
            <a:spLocks noGrp="1"/>
          </p:cNvSpPr>
          <p:nvPr>
            <p:ph type="title"/>
          </p:nvPr>
        </p:nvSpPr>
        <p:spPr/>
        <p:txBody>
          <a:bodyPr/>
          <a:lstStyle/>
          <a:p>
            <a:r>
              <a:rPr lang="en-US" dirty="0"/>
              <a:t>Cancellation of Debt</a:t>
            </a:r>
          </a:p>
        </p:txBody>
      </p:sp>
      <p:sp>
        <p:nvSpPr>
          <p:cNvPr id="6" name="Rectangle 5"/>
          <p:cNvSpPr/>
          <p:nvPr/>
        </p:nvSpPr>
        <p:spPr>
          <a:xfrm>
            <a:off x="9753600" y="1239745"/>
            <a:ext cx="1828800" cy="400110"/>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US" sz="2000" b="1" dirty="0" smtClean="0"/>
              <a:t>Pub 4012 Tab D</a:t>
            </a:r>
            <a:endParaRPr lang="en-US" sz="2000" b="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370001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extLst>
              <a:ext uri="{BEBA8EAE-BF5A-486C-A8C5-ECC9F3942E4B}">
                <a14:imgProps xmlns:a14="http://schemas.microsoft.com/office/drawing/2010/main" xmlns:p="http://schemas.openxmlformats.org/presentationml/2006/main" xmlns:r="http://schemas.openxmlformats.org/officeDocument/2006/relationships" xmlns:a="http://schemas.openxmlformats.org/drawingml/2006/main" xmlns="">
                  <a14:imgLayer r:embed="rId4">
                    <a14:imgEffect>
                      <a14:sharpenSoften amount="50000"/>
                    </a14:imgEffect>
                  </a14:imgLayer>
                </a14:imgProps>
              </a:ext>
            </a:extLst>
          </a:blip>
          <a:stretch/>
        </p:blipFill>
        <p:spPr>
          <a:xfrm>
            <a:off x="1326424" y="1576881"/>
            <a:ext cx="9439759" cy="4442919"/>
          </a:xfrm>
          <a:prstGeom prst="rect">
            <a:avLst/>
          </a:prstGeom>
        </p:spPr>
      </p:pic>
      <p:sp>
        <p:nvSpPr>
          <p:cNvPr id="4" name="Footer Placeholder 3"/>
          <p:cNvSpPr>
            <a:spLocks noGrp="1"/>
          </p:cNvSpPr>
          <p:nvPr>
            <p:ph type="ftr" sz="quarter" idx="11"/>
          </p:nvPr>
        </p:nvSpPr>
        <p:spPr/>
        <p:txBody>
          <a:bodyPr/>
          <a:lstStyle/>
          <a:p>
            <a:r>
              <a:rPr lang="en-US" smtClean="0"/>
              <a:t>NTTC Training – TY2018</a:t>
            </a:r>
            <a:endParaRPr lang="en-US" dirty="0"/>
          </a:p>
        </p:txBody>
      </p:sp>
      <p:sp>
        <p:nvSpPr>
          <p:cNvPr id="5" name="Slide Number Placeholder 4"/>
          <p:cNvSpPr>
            <a:spLocks noGrp="1"/>
          </p:cNvSpPr>
          <p:nvPr>
            <p:ph type="sldNum" sz="quarter" idx="12"/>
          </p:nvPr>
        </p:nvSpPr>
        <p:spPr/>
        <p:txBody>
          <a:bodyPr/>
          <a:lstStyle/>
          <a:p>
            <a:fld id="{92639650-956A-4BEB-BABB-C43F8BCC5AA2}" type="slidenum">
              <a:rPr lang="en-US" altLang="en-US" smtClean="0"/>
              <a:pPr/>
              <a:t>14</a:t>
            </a:fld>
            <a:endParaRPr lang="en-US" altLang="en-US" dirty="0"/>
          </a:p>
        </p:txBody>
      </p:sp>
      <p:sp>
        <p:nvSpPr>
          <p:cNvPr id="43010" name="Title 1"/>
          <p:cNvSpPr>
            <a:spLocks noGrp="1"/>
          </p:cNvSpPr>
          <p:nvPr>
            <p:ph type="title"/>
          </p:nvPr>
        </p:nvSpPr>
        <p:spPr/>
        <p:txBody>
          <a:bodyPr/>
          <a:lstStyle/>
          <a:p>
            <a:r>
              <a:rPr lang="en-US" altLang="en-US" smtClean="0"/>
              <a:t>Form 1099-C</a:t>
            </a:r>
            <a:endParaRPr lang="en-US" altLang="en-US" dirty="0"/>
          </a:p>
        </p:txBody>
      </p:sp>
      <p:sp>
        <p:nvSpPr>
          <p:cNvPr id="10" name="TextBox 9"/>
          <p:cNvSpPr txBox="1"/>
          <p:nvPr/>
        </p:nvSpPr>
        <p:spPr>
          <a:xfrm>
            <a:off x="6315037" y="3400292"/>
            <a:ext cx="1847929" cy="553998"/>
          </a:xfrm>
          <a:prstGeom prst="rect">
            <a:avLst/>
          </a:prstGeom>
          <a:noFill/>
        </p:spPr>
        <p:txBody>
          <a:bodyPr wrap="square">
            <a:spAutoFit/>
          </a:bodyPr>
          <a:lstStyle/>
          <a:p>
            <a:pPr algn="ctr" eaLnBrk="1" hangingPunct="1">
              <a:defRPr/>
            </a:pPr>
            <a:r>
              <a:rPr lang="en-US" sz="1500" b="1" dirty="0">
                <a:solidFill>
                  <a:srgbClr val="0000FF"/>
                </a:solidFill>
                <a:cs typeface="Calibri" panose="020F0502020204030204" pitchFamily="34" charset="0"/>
              </a:rPr>
              <a:t>Credit card debt only if nonbusiness </a:t>
            </a:r>
          </a:p>
        </p:txBody>
      </p:sp>
      <p:cxnSp>
        <p:nvCxnSpPr>
          <p:cNvPr id="12" name="Straight Arrow Connector 11"/>
          <p:cNvCxnSpPr/>
          <p:nvPr/>
        </p:nvCxnSpPr>
        <p:spPr>
          <a:xfrm>
            <a:off x="5619675" y="2743200"/>
            <a:ext cx="400050" cy="0"/>
          </a:xfrm>
          <a:prstGeom prst="straightConnector1">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3017" name="TextBox 8"/>
          <p:cNvSpPr txBox="1">
            <a:spLocks noChangeArrowheads="1"/>
          </p:cNvSpPr>
          <p:nvPr/>
        </p:nvSpPr>
        <p:spPr bwMode="auto">
          <a:xfrm>
            <a:off x="6324600" y="2938046"/>
            <a:ext cx="1028700" cy="338554"/>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fontAlgn="base">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fontAlgn="base">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fontAlgn="base">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fontAlgn="base">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r>
              <a:rPr lang="en-US" altLang="en-US" sz="1600" dirty="0">
                <a:solidFill>
                  <a:srgbClr val="FF0000"/>
                </a:solidFill>
                <a:cs typeface="Calibri" panose="020F0502020204030204" pitchFamily="34" charset="0"/>
              </a:rPr>
              <a:t>In box 2</a:t>
            </a:r>
          </a:p>
        </p:txBody>
      </p:sp>
      <p:sp>
        <p:nvSpPr>
          <p:cNvPr id="6" name="Rectangle 5"/>
          <p:cNvSpPr/>
          <p:nvPr/>
        </p:nvSpPr>
        <p:spPr>
          <a:xfrm>
            <a:off x="1346640" y="5133909"/>
            <a:ext cx="3848100" cy="37385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FF0000"/>
                </a:solidFill>
              </a:rPr>
              <a:t>Code A is Bankruptcy and out of scope</a:t>
            </a:r>
          </a:p>
        </p:txBody>
      </p:sp>
      <p:cxnSp>
        <p:nvCxnSpPr>
          <p:cNvPr id="8" name="Straight Arrow Connector 7"/>
          <p:cNvCxnSpPr/>
          <p:nvPr/>
        </p:nvCxnSpPr>
        <p:spPr>
          <a:xfrm>
            <a:off x="5194740" y="5320838"/>
            <a:ext cx="1291747" cy="1"/>
          </a:xfrm>
          <a:prstGeom prst="straightConnector1">
            <a:avLst/>
          </a:prstGeom>
          <a:ln w="57150">
            <a:solidFill>
              <a:srgbClr val="FF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665124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NTTC Training – TY2018</a:t>
            </a:r>
            <a:endParaRPr lang="en-US" dirty="0"/>
          </a:p>
        </p:txBody>
      </p:sp>
      <p:sp>
        <p:nvSpPr>
          <p:cNvPr id="9" name="Slide Number Placeholder 8"/>
          <p:cNvSpPr>
            <a:spLocks noGrp="1"/>
          </p:cNvSpPr>
          <p:nvPr>
            <p:ph type="sldNum" sz="quarter" idx="11"/>
          </p:nvPr>
        </p:nvSpPr>
        <p:spPr/>
        <p:txBody>
          <a:bodyPr/>
          <a:lstStyle/>
          <a:p>
            <a:fld id="{F2E3DB30-7DCD-419A-B7FF-3D32CE44F6AC}" type="slidenum">
              <a:rPr lang="en-US" altLang="en-US" smtClean="0"/>
              <a:pPr/>
              <a:t>15</a:t>
            </a:fld>
            <a:endParaRPr lang="en-US" altLang="en-US" dirty="0"/>
          </a:p>
        </p:txBody>
      </p:sp>
      <p:sp>
        <p:nvSpPr>
          <p:cNvPr id="31747" name="Rectangle 3"/>
          <p:cNvSpPr>
            <a:spLocks noGrp="1" noChangeArrowheads="1"/>
          </p:cNvSpPr>
          <p:nvPr>
            <p:ph sz="quarter" idx="12"/>
          </p:nvPr>
        </p:nvSpPr>
        <p:spPr>
          <a:xfrm>
            <a:off x="1278833" y="1761432"/>
            <a:ext cx="9753600" cy="4105967"/>
          </a:xfrm>
        </p:spPr>
        <p:txBody>
          <a:bodyPr>
            <a:normAutofit fontScale="85000" lnSpcReduction="20000"/>
          </a:bodyPr>
          <a:lstStyle/>
          <a:p>
            <a:pPr>
              <a:lnSpc>
                <a:spcPct val="110000"/>
              </a:lnSpc>
            </a:pPr>
            <a:r>
              <a:rPr lang="en-US" altLang="en-US" dirty="0" smtClean="0"/>
              <a:t>Go to Pub 4012 Tab O Navigating TaxSlayer:	</a:t>
            </a:r>
          </a:p>
          <a:p>
            <a:pPr lvl="1">
              <a:lnSpc>
                <a:spcPct val="110000"/>
              </a:lnSpc>
            </a:pPr>
            <a:r>
              <a:rPr lang="en-US" altLang="en-US" dirty="0" smtClean="0"/>
              <a:t>1099-MISC box 3 or box 7 (not a business)*</a:t>
            </a:r>
          </a:p>
          <a:p>
            <a:pPr lvl="1">
              <a:lnSpc>
                <a:spcPct val="110000"/>
              </a:lnSpc>
            </a:pPr>
            <a:r>
              <a:rPr lang="en-US" altLang="en-US" dirty="0" smtClean="0"/>
              <a:t>W-2G Gambling Winnings</a:t>
            </a:r>
          </a:p>
          <a:p>
            <a:pPr lvl="1">
              <a:lnSpc>
                <a:spcPct val="110000"/>
              </a:lnSpc>
            </a:pPr>
            <a:r>
              <a:rPr lang="en-US" altLang="en-US" dirty="0" smtClean="0"/>
              <a:t>Other Income for everything else</a:t>
            </a:r>
          </a:p>
          <a:p>
            <a:pPr>
              <a:lnSpc>
                <a:spcPct val="110000"/>
              </a:lnSpc>
            </a:pPr>
            <a:r>
              <a:rPr lang="en-US" altLang="en-US" dirty="0" smtClean="0"/>
              <a:t>Review Pub 4012 Tab D Other Income section for more information</a:t>
            </a:r>
          </a:p>
          <a:p>
            <a:pPr marL="0" indent="0">
              <a:lnSpc>
                <a:spcPct val="110000"/>
              </a:lnSpc>
              <a:buNone/>
            </a:pPr>
            <a:r>
              <a:rPr lang="en-US" altLang="en-US" dirty="0" smtClean="0"/>
              <a:t>* Note – If Form 1099-MISC reports income in Box 7 and the taxpayer is not engaged in a business then the income should be entered as “Other Income” – but hobby income is </a:t>
            </a:r>
            <a:r>
              <a:rPr lang="en-US" altLang="en-US" i="1" dirty="0" smtClean="0"/>
              <a:t>out of scope</a:t>
            </a:r>
            <a:endParaRPr lang="en-US" altLang="en-US" dirty="0" smtClean="0"/>
          </a:p>
          <a:p>
            <a:pPr>
              <a:lnSpc>
                <a:spcPct val="110000"/>
              </a:lnSpc>
            </a:pPr>
            <a:endParaRPr lang="en-US" altLang="en-US" dirty="0"/>
          </a:p>
        </p:txBody>
      </p:sp>
      <p:sp>
        <p:nvSpPr>
          <p:cNvPr id="13314" name="Rectangle 2"/>
          <p:cNvSpPr>
            <a:spLocks noGrp="1" noChangeArrowheads="1"/>
          </p:cNvSpPr>
          <p:nvPr>
            <p:ph type="title"/>
          </p:nvPr>
        </p:nvSpPr>
        <p:spPr/>
        <p:txBody>
          <a:bodyPr>
            <a:normAutofit/>
          </a:bodyPr>
          <a:lstStyle/>
          <a:p>
            <a:r>
              <a:rPr lang="en-US" altLang="en-US" smtClean="0"/>
              <a:t>Entering Other Income in TaxSlayer</a:t>
            </a:r>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784358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a:t>NTTC Training – TY2018</a:t>
            </a:r>
            <a:endParaRPr lang="en-US" dirty="0"/>
          </a:p>
        </p:txBody>
      </p:sp>
      <p:sp>
        <p:nvSpPr>
          <p:cNvPr id="3" name="Slide Number Placeholder 2"/>
          <p:cNvSpPr>
            <a:spLocks noGrp="1"/>
          </p:cNvSpPr>
          <p:nvPr>
            <p:ph type="sldNum" sz="quarter" idx="11"/>
          </p:nvPr>
        </p:nvSpPr>
        <p:spPr/>
        <p:txBody>
          <a:bodyPr/>
          <a:lstStyle/>
          <a:p>
            <a:pPr>
              <a:defRPr/>
            </a:pPr>
            <a:fld id="{8E61C868-E0B5-4BC2-A582-868EBD026564}" type="slidenum">
              <a:rPr lang="en-US" altLang="en-US" smtClean="0"/>
              <a:pPr>
                <a:defRPr/>
              </a:pPr>
              <a:t>16</a:t>
            </a:fld>
            <a:endParaRPr lang="en-US" altLang="en-US" dirty="0"/>
          </a:p>
        </p:txBody>
      </p:sp>
      <p:sp>
        <p:nvSpPr>
          <p:cNvPr id="4" name="Content Placeholder 3"/>
          <p:cNvSpPr>
            <a:spLocks noGrp="1"/>
          </p:cNvSpPr>
          <p:nvPr>
            <p:ph sz="quarter" idx="12"/>
          </p:nvPr>
        </p:nvSpPr>
        <p:spPr/>
        <p:txBody>
          <a:bodyPr>
            <a:normAutofit lnSpcReduction="10000"/>
          </a:bodyPr>
          <a:lstStyle/>
          <a:p>
            <a:r>
              <a:rPr lang="en-US" dirty="0"/>
              <a:t>Used for income with no tax document</a:t>
            </a:r>
          </a:p>
          <a:p>
            <a:r>
              <a:rPr lang="en-US" dirty="0"/>
              <a:t>Usually self-reported and may have a letter or check stub with information</a:t>
            </a:r>
          </a:p>
          <a:p>
            <a:r>
              <a:rPr lang="en-US" dirty="0"/>
              <a:t>Examples:</a:t>
            </a:r>
          </a:p>
          <a:p>
            <a:pPr lvl="1"/>
            <a:r>
              <a:rPr lang="en-US" dirty="0"/>
              <a:t>Jury Duty pay</a:t>
            </a:r>
          </a:p>
          <a:p>
            <a:pPr lvl="1"/>
            <a:r>
              <a:rPr lang="en-US" dirty="0"/>
              <a:t>Poll Workers (No W-2)</a:t>
            </a:r>
          </a:p>
          <a:p>
            <a:pPr lvl="1"/>
            <a:r>
              <a:rPr lang="en-US" dirty="0"/>
              <a:t>Prizes, </a:t>
            </a:r>
            <a:r>
              <a:rPr lang="en-US" dirty="0" smtClean="0"/>
              <a:t>awards</a:t>
            </a:r>
            <a:r>
              <a:rPr lang="en-US" dirty="0"/>
              <a:t>, honorarium (No 1099-MISC)</a:t>
            </a:r>
          </a:p>
        </p:txBody>
      </p:sp>
      <p:sp>
        <p:nvSpPr>
          <p:cNvPr id="5" name="Title 4"/>
          <p:cNvSpPr>
            <a:spLocks noGrp="1"/>
          </p:cNvSpPr>
          <p:nvPr>
            <p:ph type="title"/>
          </p:nvPr>
        </p:nvSpPr>
        <p:spPr/>
        <p:txBody>
          <a:bodyPr>
            <a:normAutofit/>
          </a:bodyPr>
          <a:lstStyle/>
          <a:p>
            <a:r>
              <a:rPr lang="en-US" altLang="en-US" dirty="0"/>
              <a:t>Other Income Not Reported Elsewhere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174199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NTTC Training – TY2018</a:t>
            </a:r>
            <a:endParaRPr lang="en-US" dirty="0"/>
          </a:p>
        </p:txBody>
      </p:sp>
      <p:sp>
        <p:nvSpPr>
          <p:cNvPr id="8" name="Slide Number Placeholder 7"/>
          <p:cNvSpPr>
            <a:spLocks noGrp="1"/>
          </p:cNvSpPr>
          <p:nvPr>
            <p:ph type="sldNum" sz="quarter" idx="11"/>
          </p:nvPr>
        </p:nvSpPr>
        <p:spPr/>
        <p:txBody>
          <a:bodyPr/>
          <a:lstStyle/>
          <a:p>
            <a:pPr>
              <a:defRPr/>
            </a:pPr>
            <a:fld id="{5C3933D5-60D4-4F08-AC20-586D000E1466}" type="slidenum">
              <a:rPr lang="en-US" altLang="en-US" smtClean="0"/>
              <a:pPr>
                <a:defRPr/>
              </a:pPr>
              <a:t>17</a:t>
            </a:fld>
            <a:endParaRPr lang="en-US" altLang="en-US" dirty="0"/>
          </a:p>
        </p:txBody>
      </p:sp>
      <p:sp>
        <p:nvSpPr>
          <p:cNvPr id="9219" name="Rectangle 3"/>
          <p:cNvSpPr>
            <a:spLocks noGrp="1" noChangeArrowheads="1"/>
          </p:cNvSpPr>
          <p:nvPr>
            <p:ph sz="quarter" idx="12"/>
          </p:nvPr>
        </p:nvSpPr>
        <p:spPr/>
        <p:txBody>
          <a:bodyPr/>
          <a:lstStyle/>
          <a:p>
            <a:r>
              <a:rPr lang="en-US" altLang="en-US"/>
              <a:t>The final question with respect to income to always ask the taxpayer:</a:t>
            </a:r>
            <a:br>
              <a:rPr lang="en-US" altLang="en-US"/>
            </a:br>
            <a:endParaRPr lang="en-US" altLang="en-US"/>
          </a:p>
          <a:p>
            <a:pPr marL="0" indent="0">
              <a:buNone/>
            </a:pPr>
            <a:r>
              <a:rPr lang="en-US" altLang="en-US"/>
              <a:t> </a:t>
            </a:r>
            <a:r>
              <a:rPr lang="en-US" altLang="en-US" sz="3300" i="1"/>
              <a:t>Did you have any other income?</a:t>
            </a:r>
            <a:endParaRPr lang="en-US" altLang="en-US" sz="3300" i="1" dirty="0"/>
          </a:p>
        </p:txBody>
      </p:sp>
      <p:sp>
        <p:nvSpPr>
          <p:cNvPr id="45058" name="Rectangle 2"/>
          <p:cNvSpPr>
            <a:spLocks noGrp="1" noChangeArrowheads="1"/>
          </p:cNvSpPr>
          <p:nvPr>
            <p:ph type="title"/>
          </p:nvPr>
        </p:nvSpPr>
        <p:spPr/>
        <p:txBody>
          <a:bodyPr/>
          <a:lstStyle/>
          <a:p>
            <a:r>
              <a:rPr lang="en-US" altLang="en-US"/>
              <a:t>Income – Quality Review</a:t>
            </a:r>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055510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NTTC Training – TY2018</a:t>
            </a:r>
            <a:endParaRPr lang="en-US" dirty="0"/>
          </a:p>
        </p:txBody>
      </p:sp>
      <p:sp>
        <p:nvSpPr>
          <p:cNvPr id="7" name="Slide Number Placeholder 6"/>
          <p:cNvSpPr>
            <a:spLocks noGrp="1"/>
          </p:cNvSpPr>
          <p:nvPr>
            <p:ph type="sldNum" sz="quarter" idx="12"/>
          </p:nvPr>
        </p:nvSpPr>
        <p:spPr/>
        <p:txBody>
          <a:bodyPr/>
          <a:lstStyle/>
          <a:p>
            <a:fld id="{109CFB32-5D79-4882-B222-391F2A81F307}" type="slidenum">
              <a:rPr lang="en-US" altLang="en-US" smtClean="0"/>
              <a:pPr/>
              <a:t>18</a:t>
            </a:fld>
            <a:endParaRPr lang="en-US" altLang="en-US" dirty="0"/>
          </a:p>
        </p:txBody>
      </p:sp>
      <p:sp>
        <p:nvSpPr>
          <p:cNvPr id="47106" name="Rectangle 5"/>
          <p:cNvSpPr>
            <a:spLocks noGrp="1" noChangeArrowheads="1"/>
          </p:cNvSpPr>
          <p:nvPr>
            <p:ph type="title"/>
          </p:nvPr>
        </p:nvSpPr>
        <p:spPr/>
        <p:txBody>
          <a:bodyPr/>
          <a:lstStyle/>
          <a:p>
            <a:r>
              <a:rPr lang="en-US" altLang="en-US" smtClean="0"/>
              <a:t>Other Income</a:t>
            </a:r>
            <a:endParaRPr lang="en-US" altLang="en-US" dirty="0"/>
          </a:p>
        </p:txBody>
      </p:sp>
      <p:sp>
        <p:nvSpPr>
          <p:cNvPr id="8" name="Content Placeholder 4"/>
          <p:cNvSpPr>
            <a:spLocks noGrp="1"/>
          </p:cNvSpPr>
          <p:nvPr/>
        </p:nvSpPr>
        <p:spPr>
          <a:xfrm>
            <a:off x="2066225" y="2579847"/>
            <a:ext cx="2220029" cy="685800"/>
          </a:xfrm>
          <a:prstGeom prst="rect">
            <a:avLst/>
          </a:prstGeom>
          <a:effectLst>
            <a:outerShdw blurRad="152400" dist="317500" dir="5400000" sx="90000" sy="-19000" rotWithShape="0">
              <a:schemeClr val="accent2">
                <a:lumMod val="75000"/>
                <a:alpha val="15000"/>
              </a:schemeClr>
            </a:outerShdw>
          </a:effectLst>
        </p:spPr>
        <p:txBody>
          <a:bodyPr vert="horz" lIns="68580" tIns="34290" rIns="68580" bIns="34290" rtlCol="0">
            <a:normAutofit/>
          </a:bodyPr>
          <a:lstStyle>
            <a:lvl1pPr marL="344488" indent="-344488" algn="l" defTabSz="914400" rtl="0" eaLnBrk="1" latinLnBrk="0" hangingPunct="1">
              <a:lnSpc>
                <a:spcPct val="100000"/>
              </a:lnSpc>
              <a:spcBef>
                <a:spcPts val="1000"/>
              </a:spcBef>
              <a:buClr>
                <a:srgbClr val="67202F"/>
              </a:buClr>
              <a:buSzPct val="90000"/>
              <a:buFont typeface="Calibri" panose="020F0502020204030204" pitchFamily="34" charset="0"/>
              <a:buChar char="●"/>
              <a:defRPr sz="40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858838" indent="-288925" algn="l" defTabSz="914400" rtl="0" eaLnBrk="1" latinLnBrk="0" hangingPunct="1">
              <a:lnSpc>
                <a:spcPct val="100000"/>
              </a:lnSpc>
              <a:spcBef>
                <a:spcPts val="500"/>
              </a:spcBef>
              <a:buClr>
                <a:schemeClr val="accent6">
                  <a:lumMod val="50000"/>
                </a:schemeClr>
              </a:buClr>
              <a:buFont typeface="Calibri" panose="020F0502020204030204" pitchFamily="34" charset="0"/>
              <a:buChar char="−"/>
              <a:defRPr sz="36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316038" indent="-228600" algn="l" defTabSz="914400" rtl="0" eaLnBrk="1" latinLnBrk="0" hangingPunct="1">
              <a:lnSpc>
                <a:spcPct val="100000"/>
              </a:lnSpc>
              <a:spcBef>
                <a:spcPts val="500"/>
              </a:spcBef>
              <a:buClr>
                <a:schemeClr val="accent5">
                  <a:lumMod val="50000"/>
                </a:schemeClr>
              </a:buClr>
              <a:buSzPct val="120000"/>
              <a:buFont typeface="Calibri" panose="020F0502020204030204" pitchFamily="34" charset="0"/>
              <a:buChar char="▪"/>
              <a:defRPr sz="32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solidFill>
                  <a:schemeClr val="accent2">
                    <a:lumMod val="75000"/>
                  </a:schemeClr>
                </a:solidFill>
                <a:cs typeface="Calibri" panose="020F0502020204030204" pitchFamily="34" charset="0"/>
              </a:rPr>
              <a:t>Comments</a:t>
            </a:r>
          </a:p>
        </p:txBody>
      </p:sp>
      <p:sp>
        <p:nvSpPr>
          <p:cNvPr id="9" name="Content Placeholder 6"/>
          <p:cNvSpPr>
            <a:spLocks noGrp="1"/>
          </p:cNvSpPr>
          <p:nvPr/>
        </p:nvSpPr>
        <p:spPr>
          <a:xfrm>
            <a:off x="3200400" y="3886200"/>
            <a:ext cx="2271713" cy="685800"/>
          </a:xfrm>
          <a:prstGeom prst="rect">
            <a:avLst/>
          </a:prstGeom>
        </p:spPr>
        <p:txBody>
          <a:bodyPr vert="horz" lIns="68580" tIns="34290" rIns="68580" bIns="34290" rtlCol="0">
            <a:normAutofit/>
          </a:bodyPr>
          <a:lstStyle>
            <a:lvl1pPr marL="344488" indent="-344488" algn="l" defTabSz="914400" rtl="0" eaLnBrk="1" latinLnBrk="0" hangingPunct="1">
              <a:lnSpc>
                <a:spcPct val="100000"/>
              </a:lnSpc>
              <a:spcBef>
                <a:spcPts val="1000"/>
              </a:spcBef>
              <a:buClr>
                <a:srgbClr val="67202F"/>
              </a:buClr>
              <a:buSzPct val="90000"/>
              <a:buFont typeface="Calibri" panose="020F0502020204030204" pitchFamily="34" charset="0"/>
              <a:buChar char="●"/>
              <a:defRPr sz="40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858838" indent="-288925" algn="l" defTabSz="914400" rtl="0" eaLnBrk="1" latinLnBrk="0" hangingPunct="1">
              <a:lnSpc>
                <a:spcPct val="100000"/>
              </a:lnSpc>
              <a:spcBef>
                <a:spcPts val="500"/>
              </a:spcBef>
              <a:buClr>
                <a:schemeClr val="accent6">
                  <a:lumMod val="50000"/>
                </a:schemeClr>
              </a:buClr>
              <a:buFont typeface="Calibri" panose="020F0502020204030204" pitchFamily="34" charset="0"/>
              <a:buChar char="−"/>
              <a:defRPr sz="36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316038" indent="-228600" algn="l" defTabSz="914400" rtl="0" eaLnBrk="1" latinLnBrk="0" hangingPunct="1">
              <a:lnSpc>
                <a:spcPct val="100000"/>
              </a:lnSpc>
              <a:spcBef>
                <a:spcPts val="500"/>
              </a:spcBef>
              <a:buClr>
                <a:schemeClr val="accent5">
                  <a:lumMod val="50000"/>
                </a:schemeClr>
              </a:buClr>
              <a:buSzPct val="120000"/>
              <a:buFont typeface="Calibri" panose="020F0502020204030204" pitchFamily="34" charset="0"/>
              <a:buChar char="▪"/>
              <a:defRPr sz="32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solidFill>
                  <a:schemeClr val="accent2">
                    <a:lumMod val="75000"/>
                  </a:schemeClr>
                </a:solidFill>
                <a:cs typeface="Calibri" panose="020F0502020204030204" pitchFamily="34" charset="0"/>
              </a:rPr>
              <a:t>Questions</a:t>
            </a:r>
          </a:p>
        </p:txBody>
      </p:sp>
      <p:pic>
        <p:nvPicPr>
          <p:cNvPr id="10" name="Picture 9"/>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324600" y="3657600"/>
            <a:ext cx="644652" cy="1085067"/>
          </a:xfrm>
          <a:prstGeom prst="rect">
            <a:avLst/>
          </a:prstGeom>
        </p:spPr>
      </p:pic>
      <p:pic>
        <p:nvPicPr>
          <p:cNvPr id="11" name="Content Placeholder 5"/>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181600" y="2133600"/>
            <a:ext cx="514350" cy="1142085"/>
          </a:xfrm>
          <a:prstGeom prst="rect">
            <a:avLst/>
          </a:prstGeom>
          <a:blipFill>
            <a:blip r:embed="rId5">
              <a:duotone>
                <a:schemeClr val="accent2">
                  <a:shade val="45000"/>
                  <a:satMod val="135000"/>
                </a:schemeClr>
                <a:prstClr val="white"/>
              </a:duotone>
            </a:blip>
            <a:tile tx="0" ty="0" sx="100000" sy="100000" flip="none" algn="tl"/>
          </a:blipFill>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831447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r>
              <a:rPr lang="en-US" smtClean="0"/>
              <a:t>Comprehensive Topic</a:t>
            </a:r>
            <a:endParaRPr lang="en-US" dirty="0"/>
          </a:p>
        </p:txBody>
      </p:sp>
      <p:sp>
        <p:nvSpPr>
          <p:cNvPr id="5" name="Title 4"/>
          <p:cNvSpPr>
            <a:spLocks noGrp="1"/>
          </p:cNvSpPr>
          <p:nvPr>
            <p:ph type="title"/>
          </p:nvPr>
        </p:nvSpPr>
        <p:spPr/>
        <p:txBody>
          <a:bodyPr/>
          <a:lstStyle/>
          <a:p>
            <a:r>
              <a:rPr lang="en-US" smtClean="0"/>
              <a:t>Long-Term Care Payments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35985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dirty="0"/>
              <a:t>NTTC Training – TY2018</a:t>
            </a:r>
          </a:p>
        </p:txBody>
      </p:sp>
      <p:sp>
        <p:nvSpPr>
          <p:cNvPr id="3" name="Slide Number Placeholder 2"/>
          <p:cNvSpPr>
            <a:spLocks noGrp="1"/>
          </p:cNvSpPr>
          <p:nvPr>
            <p:ph type="sldNum" sz="quarter" idx="11"/>
          </p:nvPr>
        </p:nvSpPr>
        <p:spPr/>
        <p:txBody>
          <a:bodyPr/>
          <a:lstStyle/>
          <a:p>
            <a:pPr>
              <a:defRPr/>
            </a:pPr>
            <a:fld id="{8E61C868-E0B5-4BC2-A582-868EBD026564}" type="slidenum">
              <a:rPr lang="en-US" altLang="en-US" smtClean="0"/>
              <a:pPr>
                <a:defRPr/>
              </a:pPr>
              <a:t>2</a:t>
            </a:fld>
            <a:endParaRPr lang="en-US" altLang="en-US" dirty="0"/>
          </a:p>
        </p:txBody>
      </p:sp>
      <p:sp>
        <p:nvSpPr>
          <p:cNvPr id="4" name="Content Placeholder 3"/>
          <p:cNvSpPr>
            <a:spLocks noGrp="1"/>
          </p:cNvSpPr>
          <p:nvPr>
            <p:ph sz="quarter" idx="12"/>
          </p:nvPr>
        </p:nvSpPr>
        <p:spPr/>
        <p:txBody>
          <a:bodyPr>
            <a:normAutofit/>
          </a:bodyPr>
          <a:lstStyle/>
          <a:p>
            <a:r>
              <a:rPr lang="en-US" dirty="0"/>
              <a:t>Review the </a:t>
            </a:r>
            <a:r>
              <a:rPr lang="en-US" i="1" dirty="0"/>
              <a:t>Other Income </a:t>
            </a:r>
            <a:r>
              <a:rPr lang="en-US" dirty="0"/>
              <a:t>page in Pub 4012 Tab D</a:t>
            </a:r>
          </a:p>
          <a:p>
            <a:pPr lvl="1"/>
            <a:r>
              <a:rPr lang="en-US" dirty="0"/>
              <a:t>Income that is not included elsewhere in the return</a:t>
            </a:r>
          </a:p>
          <a:p>
            <a:pPr lvl="1"/>
            <a:r>
              <a:rPr lang="en-US" dirty="0"/>
              <a:t>May or may not have a tax document or form</a:t>
            </a:r>
          </a:p>
          <a:p>
            <a:pPr lvl="1"/>
            <a:r>
              <a:rPr lang="en-US" dirty="0"/>
              <a:t>Often self-reported by the taxpayer</a:t>
            </a:r>
          </a:p>
          <a:p>
            <a:r>
              <a:rPr lang="en-US" dirty="0"/>
              <a:t>Review the Tax-Aide Scope </a:t>
            </a:r>
            <a:r>
              <a:rPr lang="en-US" dirty="0" smtClean="0"/>
              <a:t>Manual – </a:t>
            </a:r>
            <a:r>
              <a:rPr lang="en-US" dirty="0"/>
              <a:t>Note in and out of scope items</a:t>
            </a:r>
          </a:p>
        </p:txBody>
      </p:sp>
      <p:sp>
        <p:nvSpPr>
          <p:cNvPr id="5" name="Title 4"/>
          <p:cNvSpPr>
            <a:spLocks noGrp="1"/>
          </p:cNvSpPr>
          <p:nvPr>
            <p:ph type="title"/>
          </p:nvPr>
        </p:nvSpPr>
        <p:spPr/>
        <p:txBody>
          <a:bodyPr/>
          <a:lstStyle/>
          <a:p>
            <a:r>
              <a:rPr lang="en-US" dirty="0"/>
              <a:t>Other Income</a:t>
            </a:r>
          </a:p>
        </p:txBody>
      </p:sp>
      <p:sp>
        <p:nvSpPr>
          <p:cNvPr id="6" name="Rectangle 5"/>
          <p:cNvSpPr/>
          <p:nvPr/>
        </p:nvSpPr>
        <p:spPr>
          <a:xfrm>
            <a:off x="9903794" y="1256868"/>
            <a:ext cx="1828800" cy="400110"/>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US" sz="2000" b="1" dirty="0" smtClean="0"/>
              <a:t>Pub 4012 Tab D</a:t>
            </a:r>
            <a:endParaRPr lang="en-US" sz="2000" b="1" dirty="0"/>
          </a:p>
        </p:txBody>
      </p:sp>
      <p:sp>
        <p:nvSpPr>
          <p:cNvPr id="7" name="Rectangle 6"/>
          <p:cNvSpPr/>
          <p:nvPr/>
        </p:nvSpPr>
        <p:spPr>
          <a:xfrm>
            <a:off x="9677400" y="5086290"/>
            <a:ext cx="1828800" cy="400110"/>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US" sz="2000" b="1" dirty="0" smtClean="0"/>
              <a:t>Scope Manual</a:t>
            </a:r>
            <a:endParaRPr lang="en-US" sz="2000" b="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34691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NTTC Training – TY2018</a:t>
            </a:r>
            <a:endParaRPr lang="en-US" dirty="0"/>
          </a:p>
        </p:txBody>
      </p:sp>
      <p:sp>
        <p:nvSpPr>
          <p:cNvPr id="10" name="Slide Number Placeholder 9"/>
          <p:cNvSpPr>
            <a:spLocks noGrp="1"/>
          </p:cNvSpPr>
          <p:nvPr>
            <p:ph type="sldNum" sz="quarter" idx="11"/>
          </p:nvPr>
        </p:nvSpPr>
        <p:spPr/>
        <p:txBody>
          <a:bodyPr/>
          <a:lstStyle/>
          <a:p>
            <a:fld id="{10E797D4-D786-45BA-9CFB-905AE1CEB622}" type="slidenum">
              <a:rPr lang="en-US" altLang="en-US" smtClean="0"/>
              <a:pPr/>
              <a:t>20</a:t>
            </a:fld>
            <a:endParaRPr lang="en-US" altLang="en-US" dirty="0"/>
          </a:p>
        </p:txBody>
      </p:sp>
      <p:sp>
        <p:nvSpPr>
          <p:cNvPr id="33795" name="Content Placeholder 2"/>
          <p:cNvSpPr>
            <a:spLocks noGrp="1"/>
          </p:cNvSpPr>
          <p:nvPr>
            <p:ph sz="quarter" idx="12"/>
          </p:nvPr>
        </p:nvSpPr>
        <p:spPr/>
        <p:txBody>
          <a:bodyPr/>
          <a:lstStyle/>
          <a:p>
            <a:r>
              <a:rPr lang="en-US" altLang="en-US"/>
              <a:t>Reported to taxpayer on </a:t>
            </a:r>
            <a:br>
              <a:rPr lang="en-US" altLang="en-US"/>
            </a:br>
            <a:r>
              <a:rPr lang="en-US" altLang="en-US"/>
              <a:t>Form 1099-LTC</a:t>
            </a:r>
          </a:p>
          <a:p>
            <a:r>
              <a:rPr lang="en-US" altLang="en-US"/>
              <a:t>Complete Form 8853, Section C </a:t>
            </a:r>
          </a:p>
          <a:p>
            <a:pPr lvl="1"/>
            <a:r>
              <a:rPr lang="en-US" altLang="en-US"/>
              <a:t>Sections A and B are out-of-scope</a:t>
            </a:r>
            <a:endParaRPr lang="en-US" altLang="en-US" dirty="0"/>
          </a:p>
        </p:txBody>
      </p:sp>
      <p:sp>
        <p:nvSpPr>
          <p:cNvPr id="6" name="Title 1"/>
          <p:cNvSpPr>
            <a:spLocks noGrp="1"/>
          </p:cNvSpPr>
          <p:nvPr>
            <p:ph type="title"/>
          </p:nvPr>
        </p:nvSpPr>
        <p:spPr/>
        <p:txBody>
          <a:bodyPr/>
          <a:lstStyle/>
          <a:p>
            <a:r>
              <a:rPr lang="en-US"/>
              <a:t>Long Term Care Payments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NTTC Training – TY2018</a:t>
            </a:r>
            <a:endParaRPr lang="en-US" dirty="0"/>
          </a:p>
        </p:txBody>
      </p:sp>
      <p:sp>
        <p:nvSpPr>
          <p:cNvPr id="10" name="Slide Number Placeholder 9"/>
          <p:cNvSpPr>
            <a:spLocks noGrp="1"/>
          </p:cNvSpPr>
          <p:nvPr>
            <p:ph type="sldNum" sz="quarter" idx="11"/>
          </p:nvPr>
        </p:nvSpPr>
        <p:spPr/>
        <p:txBody>
          <a:bodyPr/>
          <a:lstStyle/>
          <a:p>
            <a:fld id="{10E797D4-D786-45BA-9CFB-905AE1CEB622}" type="slidenum">
              <a:rPr lang="en-US" altLang="en-US" smtClean="0"/>
              <a:pPr/>
              <a:t>21</a:t>
            </a:fld>
            <a:endParaRPr lang="en-US" altLang="en-US" dirty="0"/>
          </a:p>
        </p:txBody>
      </p:sp>
      <p:sp>
        <p:nvSpPr>
          <p:cNvPr id="33795" name="Content Placeholder 2"/>
          <p:cNvSpPr>
            <a:spLocks noGrp="1"/>
          </p:cNvSpPr>
          <p:nvPr>
            <p:ph sz="quarter" idx="12"/>
          </p:nvPr>
        </p:nvSpPr>
        <p:spPr/>
        <p:txBody>
          <a:bodyPr>
            <a:normAutofit/>
          </a:bodyPr>
          <a:lstStyle/>
          <a:p>
            <a:r>
              <a:rPr lang="en-US" altLang="en-US" dirty="0"/>
              <a:t>LTC Insurance Contracts</a:t>
            </a:r>
          </a:p>
          <a:p>
            <a:pPr lvl="1"/>
            <a:r>
              <a:rPr lang="en-US" altLang="en-US" dirty="0"/>
              <a:t>Generally, reimbursements are not taxable (reimbursements do not normally exceed actual costs) </a:t>
            </a:r>
          </a:p>
          <a:p>
            <a:pPr lvl="1"/>
            <a:r>
              <a:rPr lang="en-US" altLang="en-US" dirty="0"/>
              <a:t>Per diem </a:t>
            </a:r>
            <a:r>
              <a:rPr lang="en-US" altLang="en-US" dirty="0" smtClean="0"/>
              <a:t>reimbursements </a:t>
            </a:r>
            <a:r>
              <a:rPr lang="en-US" altLang="en-US" dirty="0"/>
              <a:t>up to an aggregate limit of $360/day (</a:t>
            </a:r>
            <a:r>
              <a:rPr lang="en-US" altLang="en-US" dirty="0" smtClean="0"/>
              <a:t>2018) </a:t>
            </a:r>
            <a:r>
              <a:rPr lang="en-US" altLang="en-US" dirty="0"/>
              <a:t>are non-taxable</a:t>
            </a:r>
          </a:p>
          <a:p>
            <a:r>
              <a:rPr lang="en-US" altLang="en-US" dirty="0"/>
              <a:t>If there are multiple payees under the insurance contract, refer the taxpayer to a paid preparer</a:t>
            </a:r>
          </a:p>
          <a:p>
            <a:pPr lvl="1"/>
            <a:endParaRPr lang="en-US" altLang="en-US" dirty="0"/>
          </a:p>
        </p:txBody>
      </p:sp>
      <p:sp>
        <p:nvSpPr>
          <p:cNvPr id="6" name="Title 1"/>
          <p:cNvSpPr>
            <a:spLocks noGrp="1"/>
          </p:cNvSpPr>
          <p:nvPr>
            <p:ph type="title"/>
          </p:nvPr>
        </p:nvSpPr>
        <p:spPr/>
        <p:txBody>
          <a:bodyPr>
            <a:normAutofit/>
          </a:bodyPr>
          <a:lstStyle/>
          <a:p>
            <a:r>
              <a:rPr lang="en-US" dirty="0"/>
              <a:t>Long Term Care Payments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343366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NTTC Training – TY2018</a:t>
            </a:r>
            <a:endParaRPr lang="en-US" dirty="0"/>
          </a:p>
        </p:txBody>
      </p:sp>
      <p:sp>
        <p:nvSpPr>
          <p:cNvPr id="10" name="Slide Number Placeholder 9"/>
          <p:cNvSpPr>
            <a:spLocks noGrp="1"/>
          </p:cNvSpPr>
          <p:nvPr>
            <p:ph type="sldNum" sz="quarter" idx="11"/>
          </p:nvPr>
        </p:nvSpPr>
        <p:spPr/>
        <p:txBody>
          <a:bodyPr/>
          <a:lstStyle/>
          <a:p>
            <a:fld id="{9429603C-9B8A-47B9-B95F-7629688D1A6A}" type="slidenum">
              <a:rPr lang="en-US" altLang="en-US" smtClean="0"/>
              <a:pPr/>
              <a:t>22</a:t>
            </a:fld>
            <a:endParaRPr lang="en-US" altLang="en-US" dirty="0"/>
          </a:p>
        </p:txBody>
      </p:sp>
      <p:sp>
        <p:nvSpPr>
          <p:cNvPr id="37891" name="Content Placeholder 2"/>
          <p:cNvSpPr>
            <a:spLocks noGrp="1"/>
          </p:cNvSpPr>
          <p:nvPr>
            <p:ph sz="quarter" idx="12"/>
          </p:nvPr>
        </p:nvSpPr>
        <p:spPr/>
        <p:txBody>
          <a:bodyPr>
            <a:normAutofit/>
          </a:bodyPr>
          <a:lstStyle/>
          <a:p>
            <a:r>
              <a:rPr lang="en-US" altLang="en-US" dirty="0"/>
              <a:t>Insured is certified by a physician as terminally ill</a:t>
            </a:r>
          </a:p>
          <a:p>
            <a:pPr lvl="1"/>
            <a:r>
              <a:rPr lang="en-US" altLang="en-US" dirty="0"/>
              <a:t>Fully excludible</a:t>
            </a:r>
          </a:p>
          <a:p>
            <a:r>
              <a:rPr lang="en-US" altLang="en-US" dirty="0"/>
              <a:t>Certified as chronically ill </a:t>
            </a:r>
          </a:p>
          <a:p>
            <a:pPr lvl="1"/>
            <a:r>
              <a:rPr lang="en-US" altLang="en-US" dirty="0"/>
              <a:t>Treated the same as paid under a qualified long-term care insurance contract</a:t>
            </a:r>
          </a:p>
        </p:txBody>
      </p:sp>
      <p:sp>
        <p:nvSpPr>
          <p:cNvPr id="2" name="Title 1"/>
          <p:cNvSpPr>
            <a:spLocks noGrp="1"/>
          </p:cNvSpPr>
          <p:nvPr>
            <p:ph type="title"/>
          </p:nvPr>
        </p:nvSpPr>
        <p:spPr/>
        <p:txBody>
          <a:bodyPr/>
          <a:lstStyle/>
          <a:p>
            <a:r>
              <a:rPr lang="en-US"/>
              <a:t>Accelerated Death Benefits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8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051218" y="1600200"/>
            <a:ext cx="10150182" cy="4419600"/>
          </a:xfrm>
          <a:prstGeom prst="rect">
            <a:avLst/>
          </a:prstGeom>
        </p:spPr>
      </p:pic>
      <p:sp>
        <p:nvSpPr>
          <p:cNvPr id="3" name="Footer Placeholder 2"/>
          <p:cNvSpPr>
            <a:spLocks noGrp="1"/>
          </p:cNvSpPr>
          <p:nvPr>
            <p:ph type="ftr" sz="quarter" idx="10"/>
          </p:nvPr>
        </p:nvSpPr>
        <p:spPr/>
        <p:txBody>
          <a:bodyPr/>
          <a:lstStyle/>
          <a:p>
            <a:pPr>
              <a:defRPr/>
            </a:pPr>
            <a:r>
              <a:rPr lang="en-US"/>
              <a:t>NTTC Training – TY2018</a:t>
            </a:r>
            <a:endParaRPr lang="en-US" dirty="0"/>
          </a:p>
        </p:txBody>
      </p:sp>
      <p:sp>
        <p:nvSpPr>
          <p:cNvPr id="14" name="Slide Number Placeholder 13"/>
          <p:cNvSpPr>
            <a:spLocks noGrp="1"/>
          </p:cNvSpPr>
          <p:nvPr>
            <p:ph type="sldNum" sz="quarter" idx="11"/>
          </p:nvPr>
        </p:nvSpPr>
        <p:spPr/>
        <p:txBody>
          <a:bodyPr/>
          <a:lstStyle/>
          <a:p>
            <a:pPr>
              <a:defRPr/>
            </a:pPr>
            <a:fld id="{AD9BE235-A119-4809-A790-D7C79666CCEF}" type="slidenum">
              <a:rPr lang="en-US" altLang="en-US"/>
              <a:pPr>
                <a:defRPr/>
              </a:pPr>
              <a:t>23</a:t>
            </a:fld>
            <a:endParaRPr lang="en-US" altLang="en-US" dirty="0"/>
          </a:p>
        </p:txBody>
      </p:sp>
      <p:sp>
        <p:nvSpPr>
          <p:cNvPr id="2" name="Title 1"/>
          <p:cNvSpPr>
            <a:spLocks noGrp="1"/>
          </p:cNvSpPr>
          <p:nvPr>
            <p:ph type="title"/>
          </p:nvPr>
        </p:nvSpPr>
        <p:spPr/>
        <p:txBody>
          <a:bodyPr rtlCol="0">
            <a:normAutofit/>
          </a:bodyPr>
          <a:lstStyle/>
          <a:p>
            <a:pPr>
              <a:defRPr/>
            </a:pPr>
            <a:r>
              <a:rPr lang="en-US" dirty="0"/>
              <a:t>Long Term Care Payments Form 1099-LTC</a:t>
            </a:r>
          </a:p>
        </p:txBody>
      </p:sp>
      <p:cxnSp>
        <p:nvCxnSpPr>
          <p:cNvPr id="8" name="Straight Arrow Connector 7"/>
          <p:cNvCxnSpPr>
            <a:cxnSpLocks/>
          </p:cNvCxnSpPr>
          <p:nvPr/>
        </p:nvCxnSpPr>
        <p:spPr>
          <a:xfrm>
            <a:off x="3671887" y="5410200"/>
            <a:ext cx="595313" cy="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7620000" y="3581400"/>
            <a:ext cx="685800" cy="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953000" y="2286000"/>
            <a:ext cx="742950" cy="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8458200" y="5410200"/>
            <a:ext cx="685800" cy="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Footer Placeholder 7"/>
          <p:cNvSpPr>
            <a:spLocks noGrp="1"/>
          </p:cNvSpPr>
          <p:nvPr>
            <p:ph type="ftr" sz="quarter" idx="10"/>
          </p:nvPr>
        </p:nvSpPr>
        <p:spPr/>
        <p:txBody>
          <a:bodyPr/>
          <a:lstStyle/>
          <a:p>
            <a:r>
              <a:rPr lang="en-US"/>
              <a:t>NTTC Training – TY2018</a:t>
            </a:r>
            <a:endParaRPr lang="en-US" dirty="0"/>
          </a:p>
        </p:txBody>
      </p:sp>
      <p:sp>
        <p:nvSpPr>
          <p:cNvPr id="5" name="Slide Number Placeholder 4"/>
          <p:cNvSpPr>
            <a:spLocks noGrp="1"/>
          </p:cNvSpPr>
          <p:nvPr>
            <p:ph type="sldNum" sz="quarter" idx="11"/>
          </p:nvPr>
        </p:nvSpPr>
        <p:spPr/>
        <p:txBody>
          <a:bodyPr/>
          <a:lstStyle/>
          <a:p>
            <a:fld id="{8E61C868-E0B5-4BC2-A582-868EBD026564}" type="slidenum">
              <a:rPr lang="en-US" altLang="en-US" smtClean="0"/>
              <a:pPr/>
              <a:t>24</a:t>
            </a:fld>
            <a:endParaRPr lang="en-US" altLang="en-US" dirty="0"/>
          </a:p>
        </p:txBody>
      </p:sp>
      <p:sp>
        <p:nvSpPr>
          <p:cNvPr id="3" name="Content Placeholder 2"/>
          <p:cNvSpPr>
            <a:spLocks noGrp="1"/>
          </p:cNvSpPr>
          <p:nvPr>
            <p:ph sz="quarter" idx="12"/>
          </p:nvPr>
        </p:nvSpPr>
        <p:spPr/>
        <p:txBody>
          <a:bodyPr/>
          <a:lstStyle/>
          <a:p>
            <a:r>
              <a:rPr lang="en-US" dirty="0" smtClean="0"/>
              <a:t>Find Other Income in Pub </a:t>
            </a:r>
            <a:r>
              <a:rPr lang="en-US" dirty="0"/>
              <a:t>4012 Tab </a:t>
            </a:r>
            <a:r>
              <a:rPr lang="en-US" dirty="0" smtClean="0"/>
              <a:t>D, very bottom of page for TaxSlayer entries</a:t>
            </a:r>
            <a:endParaRPr lang="en-US" i="1" dirty="0"/>
          </a:p>
          <a:p>
            <a:r>
              <a:rPr lang="en-US" dirty="0" smtClean="0"/>
              <a:t>Complete Form 8853</a:t>
            </a:r>
            <a:endParaRPr lang="en-US" dirty="0"/>
          </a:p>
          <a:p>
            <a:r>
              <a:rPr lang="en-US" dirty="0"/>
              <a:t>Usually, none is taxable</a:t>
            </a:r>
          </a:p>
          <a:p>
            <a:pPr lvl="1"/>
            <a:endParaRPr lang="en-US" dirty="0"/>
          </a:p>
        </p:txBody>
      </p:sp>
      <p:sp>
        <p:nvSpPr>
          <p:cNvPr id="2" name="Title 1"/>
          <p:cNvSpPr>
            <a:spLocks noGrp="1"/>
          </p:cNvSpPr>
          <p:nvPr>
            <p:ph type="title"/>
          </p:nvPr>
        </p:nvSpPr>
        <p:spPr/>
        <p:txBody>
          <a:bodyPr/>
          <a:lstStyle/>
          <a:p>
            <a:r>
              <a:rPr lang="en-US"/>
              <a:t>Form 8853 LTC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550991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dirty="0"/>
              <a:t>NTTC Training – TY2018</a:t>
            </a:r>
          </a:p>
        </p:txBody>
      </p:sp>
      <p:sp>
        <p:nvSpPr>
          <p:cNvPr id="3" name="Slide Number Placeholder 2"/>
          <p:cNvSpPr>
            <a:spLocks noGrp="1"/>
          </p:cNvSpPr>
          <p:nvPr>
            <p:ph type="sldNum" sz="quarter" idx="11"/>
          </p:nvPr>
        </p:nvSpPr>
        <p:spPr/>
        <p:txBody>
          <a:bodyPr/>
          <a:lstStyle/>
          <a:p>
            <a:pPr>
              <a:defRPr/>
            </a:pPr>
            <a:fld id="{8E61C868-E0B5-4BC2-A582-868EBD026564}" type="slidenum">
              <a:rPr lang="en-US" altLang="en-US" smtClean="0"/>
              <a:pPr>
                <a:defRPr/>
              </a:pPr>
              <a:t>3</a:t>
            </a:fld>
            <a:endParaRPr lang="en-US" altLang="en-US" dirty="0"/>
          </a:p>
        </p:txBody>
      </p:sp>
      <p:sp>
        <p:nvSpPr>
          <p:cNvPr id="5" name="Title 4"/>
          <p:cNvSpPr>
            <a:spLocks noGrp="1"/>
          </p:cNvSpPr>
          <p:nvPr>
            <p:ph type="title"/>
          </p:nvPr>
        </p:nvSpPr>
        <p:spPr/>
        <p:txBody>
          <a:bodyPr/>
          <a:lstStyle/>
          <a:p>
            <a:r>
              <a:rPr lang="en-US" dirty="0"/>
              <a:t>Tax-Aide Scope Manual</a:t>
            </a:r>
          </a:p>
        </p:txBody>
      </p:sp>
      <p:pic>
        <p:nvPicPr>
          <p:cNvPr id="7" name="Content Placeholder 6"/>
          <p:cNvPicPr>
            <a:picLocks noGrp="1" noChangeAspect="1"/>
          </p:cNvPicPr>
          <p:nvPr>
            <p:ph sz="quarter" idx="12"/>
          </p:nvPr>
        </p:nvPicPr>
        <p:blipFill>
          <a:blip r:embed="rId3"/>
          <a:stretch>
            <a:fillRect/>
          </a:stretch>
        </p:blipFill>
        <p:spPr>
          <a:xfrm>
            <a:off x="1753536" y="1371600"/>
            <a:ext cx="9752664" cy="4648199"/>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340139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TY2018</a:t>
            </a:r>
            <a:endParaRPr lang="en-US" dirty="0"/>
          </a:p>
        </p:txBody>
      </p:sp>
      <p:sp>
        <p:nvSpPr>
          <p:cNvPr id="3" name="Slide Number Placeholder 2"/>
          <p:cNvSpPr>
            <a:spLocks noGrp="1"/>
          </p:cNvSpPr>
          <p:nvPr>
            <p:ph type="sldNum" sz="quarter" idx="11"/>
          </p:nvPr>
        </p:nvSpPr>
        <p:spPr/>
        <p:txBody>
          <a:bodyPr/>
          <a:lstStyle/>
          <a:p>
            <a:fld id="{C1F8EA9E-8C25-48A4-A66C-17FE5C5A55DF}" type="slidenum">
              <a:rPr lang="en-US" altLang="en-US" smtClean="0"/>
              <a:pPr/>
              <a:t>4</a:t>
            </a:fld>
            <a:endParaRPr lang="en-US" altLang="en-US" dirty="0"/>
          </a:p>
        </p:txBody>
      </p:sp>
      <p:sp>
        <p:nvSpPr>
          <p:cNvPr id="10245" name="Rectangle 9"/>
          <p:cNvSpPr>
            <a:spLocks noGrp="1" noChangeArrowheads="1"/>
          </p:cNvSpPr>
          <p:nvPr>
            <p:ph sz="quarter" idx="12"/>
          </p:nvPr>
        </p:nvSpPr>
        <p:spPr/>
        <p:txBody>
          <a:bodyPr>
            <a:normAutofit fontScale="92500" lnSpcReduction="20000"/>
          </a:bodyPr>
          <a:lstStyle/>
          <a:p>
            <a:r>
              <a:rPr lang="en-US" altLang="en-US" smtClean="0"/>
              <a:t>Reported on 1099-MISC, Box 3</a:t>
            </a:r>
          </a:p>
          <a:p>
            <a:r>
              <a:rPr lang="en-US" altLang="en-US" smtClean="0"/>
              <a:t>Reported on 1099-MISC, Box 7 – but “not a business”</a:t>
            </a:r>
          </a:p>
          <a:p>
            <a:r>
              <a:rPr lang="en-US" altLang="en-US" smtClean="0"/>
              <a:t>Gambling winnings including lotteries and raffles</a:t>
            </a:r>
          </a:p>
          <a:p>
            <a:r>
              <a:rPr lang="en-US" altLang="en-US" smtClean="0"/>
              <a:t>Taxable amount of long term care (1099-LTC)</a:t>
            </a:r>
          </a:p>
          <a:p>
            <a:r>
              <a:rPr lang="en-US" altLang="en-US" smtClean="0"/>
              <a:t>Cancellation of nonbusiness credit card debt</a:t>
            </a:r>
          </a:p>
          <a:p>
            <a:r>
              <a:rPr lang="en-US" altLang="en-US" smtClean="0"/>
              <a:t>Other examples: jury duty pay and poll worker pay (not on W-2), prizes and awards, medical study subject pay</a:t>
            </a:r>
            <a:endParaRPr lang="en-US" altLang="en-US" dirty="0"/>
          </a:p>
        </p:txBody>
      </p:sp>
      <p:sp>
        <p:nvSpPr>
          <p:cNvPr id="10242" name="Rectangle 8"/>
          <p:cNvSpPr>
            <a:spLocks noGrp="1" noChangeArrowheads="1"/>
          </p:cNvSpPr>
          <p:nvPr>
            <p:ph type="title"/>
          </p:nvPr>
        </p:nvSpPr>
        <p:spPr/>
        <p:txBody>
          <a:bodyPr/>
          <a:lstStyle/>
          <a:p>
            <a:r>
              <a:rPr lang="en-US" altLang="en-US" smtClean="0"/>
              <a:t>In-Scope Examples</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4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TY2018</a:t>
            </a:r>
            <a:endParaRPr lang="en-US" dirty="0"/>
          </a:p>
        </p:txBody>
      </p:sp>
      <p:sp>
        <p:nvSpPr>
          <p:cNvPr id="3" name="Slide Number Placeholder 2"/>
          <p:cNvSpPr>
            <a:spLocks noGrp="1"/>
          </p:cNvSpPr>
          <p:nvPr>
            <p:ph type="sldNum" sz="quarter" idx="11"/>
          </p:nvPr>
        </p:nvSpPr>
        <p:spPr/>
        <p:txBody>
          <a:bodyPr/>
          <a:lstStyle/>
          <a:p>
            <a:fld id="{C1F8EA9E-8C25-48A4-A66C-17FE5C5A55DF}" type="slidenum">
              <a:rPr lang="en-US" altLang="en-US" smtClean="0"/>
              <a:pPr/>
              <a:t>5</a:t>
            </a:fld>
            <a:endParaRPr lang="en-US" altLang="en-US" dirty="0"/>
          </a:p>
        </p:txBody>
      </p:sp>
      <p:sp>
        <p:nvSpPr>
          <p:cNvPr id="10245" name="Rectangle 9"/>
          <p:cNvSpPr>
            <a:spLocks noGrp="1" noChangeArrowheads="1"/>
          </p:cNvSpPr>
          <p:nvPr>
            <p:ph sz="quarter" idx="12"/>
          </p:nvPr>
        </p:nvSpPr>
        <p:spPr/>
        <p:txBody>
          <a:bodyPr>
            <a:normAutofit/>
          </a:bodyPr>
          <a:lstStyle/>
          <a:p>
            <a:r>
              <a:rPr lang="en-US" altLang="en-US" dirty="0" smtClean="0"/>
              <a:t>Bartering income </a:t>
            </a:r>
          </a:p>
          <a:p>
            <a:r>
              <a:rPr lang="en-US" altLang="en-US" dirty="0" smtClean="0"/>
              <a:t>Activity not entered into for profit (e.g Hobby income)</a:t>
            </a:r>
          </a:p>
          <a:p>
            <a:r>
              <a:rPr lang="en-US" altLang="en-US" dirty="0" smtClean="0"/>
              <a:t>Cancelation of debt other than nonbusiness credit cards </a:t>
            </a:r>
          </a:p>
          <a:p>
            <a:r>
              <a:rPr lang="en-US" altLang="en-US" dirty="0"/>
              <a:t>Cancelation of debt </a:t>
            </a:r>
            <a:r>
              <a:rPr lang="en-US" altLang="en-US" dirty="0" smtClean="0"/>
              <a:t>on main home (Unless Extended)</a:t>
            </a:r>
          </a:p>
          <a:p>
            <a:r>
              <a:rPr lang="en-US" altLang="en-US" dirty="0" smtClean="0"/>
              <a:t>Taxable distributions from Education Savings or ABLE accounts</a:t>
            </a:r>
            <a:endParaRPr lang="en-US" altLang="en-US" dirty="0"/>
          </a:p>
        </p:txBody>
      </p:sp>
      <p:sp>
        <p:nvSpPr>
          <p:cNvPr id="10242" name="Rectangle 8"/>
          <p:cNvSpPr>
            <a:spLocks noGrp="1" noChangeArrowheads="1"/>
          </p:cNvSpPr>
          <p:nvPr>
            <p:ph type="title"/>
          </p:nvPr>
        </p:nvSpPr>
        <p:spPr/>
        <p:txBody>
          <a:bodyPr/>
          <a:lstStyle/>
          <a:p>
            <a:r>
              <a:rPr lang="en-US" altLang="en-US" smtClean="0"/>
              <a:t>Out-of-Scope Examples</a:t>
            </a:r>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524773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8" name="Slide Number Placeholder 7"/>
          <p:cNvSpPr>
            <a:spLocks noGrp="1"/>
          </p:cNvSpPr>
          <p:nvPr>
            <p:ph type="sldNum" sz="quarter" idx="11"/>
          </p:nvPr>
        </p:nvSpPr>
        <p:spPr/>
        <p:txBody>
          <a:bodyPr/>
          <a:lstStyle/>
          <a:p>
            <a:fld id="{90FC5B86-29B0-46B7-BFC0-F5ECB78C6FD8}" type="slidenum">
              <a:rPr lang="en-US" altLang="en-US" smtClean="0"/>
              <a:pPr/>
              <a:t>6</a:t>
            </a:fld>
            <a:endParaRPr lang="en-US" altLang="en-US" dirty="0"/>
          </a:p>
        </p:txBody>
      </p:sp>
      <p:sp>
        <p:nvSpPr>
          <p:cNvPr id="21507" name="Rectangle 9"/>
          <p:cNvSpPr>
            <a:spLocks noGrp="1" noChangeArrowheads="1"/>
          </p:cNvSpPr>
          <p:nvPr>
            <p:ph sz="quarter" idx="12"/>
          </p:nvPr>
        </p:nvSpPr>
        <p:spPr/>
        <p:txBody>
          <a:bodyPr>
            <a:normAutofit fontScale="92500" lnSpcReduction="20000"/>
          </a:bodyPr>
          <a:lstStyle/>
          <a:p>
            <a:r>
              <a:rPr lang="en-US" altLang="en-US" dirty="0" smtClean="0"/>
              <a:t>Do NOT include 1099-MISC income that is business income </a:t>
            </a:r>
          </a:p>
          <a:p>
            <a:pPr lvl="1"/>
            <a:r>
              <a:rPr lang="en-US" altLang="en-US" dirty="0" smtClean="0"/>
              <a:t>Report on </a:t>
            </a:r>
            <a:r>
              <a:rPr lang="en-US" altLang="en-US" dirty="0" smtClean="0">
                <a:solidFill>
                  <a:srgbClr val="0000FF"/>
                </a:solidFill>
              </a:rPr>
              <a:t>Schedule C</a:t>
            </a:r>
            <a:r>
              <a:rPr lang="en-US" altLang="en-US" dirty="0" smtClean="0"/>
              <a:t> </a:t>
            </a:r>
          </a:p>
          <a:p>
            <a:r>
              <a:rPr lang="en-US" altLang="en-US" dirty="0" smtClean="0"/>
              <a:t>Do NOT include rent or royalty income</a:t>
            </a:r>
          </a:p>
          <a:p>
            <a:pPr lvl="1"/>
            <a:r>
              <a:rPr lang="en-US" altLang="en-US" dirty="0" smtClean="0"/>
              <a:t>Report on </a:t>
            </a:r>
            <a:r>
              <a:rPr lang="en-US" altLang="en-US" dirty="0" smtClean="0">
                <a:solidFill>
                  <a:srgbClr val="0000FF"/>
                </a:solidFill>
              </a:rPr>
              <a:t>Schedule</a:t>
            </a:r>
            <a:r>
              <a:rPr lang="en-US" altLang="en-US" dirty="0" smtClean="0"/>
              <a:t> E or on </a:t>
            </a:r>
            <a:r>
              <a:rPr lang="en-US" altLang="en-US" dirty="0" smtClean="0">
                <a:solidFill>
                  <a:srgbClr val="0000FF"/>
                </a:solidFill>
              </a:rPr>
              <a:t>Schedule</a:t>
            </a:r>
            <a:r>
              <a:rPr lang="en-US" altLang="en-US" dirty="0" smtClean="0"/>
              <a:t> C if in scope</a:t>
            </a:r>
          </a:p>
          <a:p>
            <a:r>
              <a:rPr lang="en-US" altLang="en-US" dirty="0" smtClean="0"/>
              <a:t>Do NOT include compensation for wrongful incarceration</a:t>
            </a:r>
          </a:p>
          <a:p>
            <a:r>
              <a:rPr lang="en-US" altLang="en-US" dirty="0" smtClean="0"/>
              <a:t>Do NOT included household employee income under $2,000</a:t>
            </a:r>
          </a:p>
          <a:p>
            <a:pPr lvl="1"/>
            <a:r>
              <a:rPr lang="en-US" altLang="en-US" dirty="0" smtClean="0"/>
              <a:t>Report as wage income on Form 1040</a:t>
            </a:r>
          </a:p>
          <a:p>
            <a:endParaRPr lang="en-US" altLang="en-US" dirty="0"/>
          </a:p>
        </p:txBody>
      </p:sp>
      <p:sp>
        <p:nvSpPr>
          <p:cNvPr id="14338" name="Rectangle 8"/>
          <p:cNvSpPr>
            <a:spLocks noGrp="1" noChangeArrowheads="1"/>
          </p:cNvSpPr>
          <p:nvPr>
            <p:ph type="title"/>
          </p:nvPr>
        </p:nvSpPr>
        <p:spPr/>
        <p:txBody>
          <a:bodyPr/>
          <a:lstStyle/>
          <a:p>
            <a:r>
              <a:rPr lang="en-US" altLang="en-US" smtClean="0"/>
              <a:t>Other Income</a:t>
            </a:r>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33534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a:t>NTTC Training – TY2018</a:t>
            </a:r>
            <a:endParaRPr lang="en-US" dirty="0"/>
          </a:p>
        </p:txBody>
      </p:sp>
      <p:sp>
        <p:nvSpPr>
          <p:cNvPr id="3" name="Slide Number Placeholder 2"/>
          <p:cNvSpPr>
            <a:spLocks noGrp="1"/>
          </p:cNvSpPr>
          <p:nvPr>
            <p:ph type="sldNum" sz="quarter" idx="11"/>
          </p:nvPr>
        </p:nvSpPr>
        <p:spPr/>
        <p:txBody>
          <a:bodyPr/>
          <a:lstStyle/>
          <a:p>
            <a:pPr>
              <a:defRPr/>
            </a:pPr>
            <a:fld id="{8E61C868-E0B5-4BC2-A582-868EBD026564}" type="slidenum">
              <a:rPr lang="en-US" altLang="en-US" smtClean="0"/>
              <a:pPr>
                <a:defRPr/>
              </a:pPr>
              <a:t>7</a:t>
            </a:fld>
            <a:endParaRPr lang="en-US" altLang="en-US" dirty="0"/>
          </a:p>
        </p:txBody>
      </p:sp>
      <p:sp>
        <p:nvSpPr>
          <p:cNvPr id="4" name="Content Placeholder 3"/>
          <p:cNvSpPr>
            <a:spLocks noGrp="1"/>
          </p:cNvSpPr>
          <p:nvPr>
            <p:ph sz="quarter" idx="12"/>
          </p:nvPr>
        </p:nvSpPr>
        <p:spPr/>
        <p:txBody>
          <a:bodyPr>
            <a:normAutofit fontScale="92500" lnSpcReduction="10000"/>
          </a:bodyPr>
          <a:lstStyle/>
          <a:p>
            <a:r>
              <a:rPr lang="en-US" dirty="0"/>
              <a:t>Review the Intake and Interview (I&amp;I) Sheet</a:t>
            </a:r>
          </a:p>
          <a:p>
            <a:pPr lvl="1"/>
            <a:r>
              <a:rPr lang="en-US" dirty="0"/>
              <a:t>Part III Question #15: Other Income</a:t>
            </a:r>
          </a:p>
          <a:p>
            <a:pPr lvl="1"/>
            <a:r>
              <a:rPr lang="en-US" dirty="0"/>
              <a:t>Part V Question #2: Cancellation of Debt</a:t>
            </a:r>
          </a:p>
          <a:p>
            <a:r>
              <a:rPr lang="en-US" dirty="0"/>
              <a:t>There may not be a tax </a:t>
            </a:r>
            <a:r>
              <a:rPr lang="en-US" dirty="0" smtClean="0"/>
              <a:t>document (e.g. Jury Duty Pay)</a:t>
            </a:r>
            <a:endParaRPr lang="en-US" dirty="0"/>
          </a:p>
          <a:p>
            <a:r>
              <a:rPr lang="en-US" dirty="0"/>
              <a:t>Must ask probing questions to determine the source and amount of the income</a:t>
            </a:r>
          </a:p>
          <a:p>
            <a:r>
              <a:rPr lang="en-US" dirty="0"/>
              <a:t>Always ask “Did you have any other income?”</a:t>
            </a:r>
          </a:p>
          <a:p>
            <a:endParaRPr lang="en-US" dirty="0"/>
          </a:p>
        </p:txBody>
      </p:sp>
      <p:sp>
        <p:nvSpPr>
          <p:cNvPr id="5" name="Title 4"/>
          <p:cNvSpPr>
            <a:spLocks noGrp="1"/>
          </p:cNvSpPr>
          <p:nvPr>
            <p:ph type="title"/>
          </p:nvPr>
        </p:nvSpPr>
        <p:spPr/>
        <p:txBody>
          <a:bodyPr/>
          <a:lstStyle/>
          <a:p>
            <a:r>
              <a:rPr lang="en-US" altLang="en-US" dirty="0"/>
              <a:t>Intake/Interview</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31463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NTTC Training – TY2018</a:t>
            </a:r>
            <a:endParaRPr lang="en-US" dirty="0"/>
          </a:p>
        </p:txBody>
      </p:sp>
      <p:sp>
        <p:nvSpPr>
          <p:cNvPr id="3" name="Slide Number Placeholder 2"/>
          <p:cNvSpPr>
            <a:spLocks noGrp="1"/>
          </p:cNvSpPr>
          <p:nvPr>
            <p:ph type="sldNum" sz="quarter" idx="11"/>
          </p:nvPr>
        </p:nvSpPr>
        <p:spPr/>
        <p:txBody>
          <a:bodyPr/>
          <a:lstStyle/>
          <a:p>
            <a:fld id="{8E61C868-E0B5-4BC2-A582-868EBD026564}" type="slidenum">
              <a:rPr lang="en-US" altLang="en-US" smtClean="0"/>
              <a:pPr/>
              <a:t>8</a:t>
            </a:fld>
            <a:endParaRPr lang="en-US" altLang="en-US" dirty="0"/>
          </a:p>
        </p:txBody>
      </p:sp>
      <p:sp>
        <p:nvSpPr>
          <p:cNvPr id="4" name="Content Placeholder 3"/>
          <p:cNvSpPr>
            <a:spLocks noGrp="1"/>
          </p:cNvSpPr>
          <p:nvPr>
            <p:ph sz="quarter" idx="12"/>
          </p:nvPr>
        </p:nvSpPr>
        <p:spPr/>
        <p:txBody>
          <a:bodyPr>
            <a:normAutofit fontScale="92500" lnSpcReduction="20000"/>
          </a:bodyPr>
          <a:lstStyle/>
          <a:p>
            <a:r>
              <a:rPr lang="en-US" smtClean="0"/>
              <a:t>Form 1099-MISC Box 3 Other Income</a:t>
            </a:r>
          </a:p>
          <a:p>
            <a:r>
              <a:rPr lang="en-US" smtClean="0"/>
              <a:t>Form 1099-MISC Box 7 – Not a business</a:t>
            </a:r>
          </a:p>
          <a:p>
            <a:r>
              <a:rPr lang="en-US" smtClean="0"/>
              <a:t>Form W-2G Gambling Winnings</a:t>
            </a:r>
          </a:p>
          <a:p>
            <a:r>
              <a:rPr lang="en-US" smtClean="0"/>
              <a:t>Form 1099-C Cancellation of Debt</a:t>
            </a:r>
          </a:p>
          <a:p>
            <a:r>
              <a:rPr lang="en-US" smtClean="0"/>
              <a:t>Forms 1099-Q and 1099-QA Distributions from Education Savings Plans </a:t>
            </a:r>
          </a:p>
          <a:p>
            <a:r>
              <a:rPr lang="en-US" smtClean="0"/>
              <a:t>Form 1099-LTC Long Term Care Payments</a:t>
            </a:r>
          </a:p>
          <a:p>
            <a:endParaRPr lang="en-US" smtClean="0"/>
          </a:p>
          <a:p>
            <a:endParaRPr lang="en-US" dirty="0"/>
          </a:p>
        </p:txBody>
      </p:sp>
      <p:sp>
        <p:nvSpPr>
          <p:cNvPr id="5" name="Title 4"/>
          <p:cNvSpPr>
            <a:spLocks noGrp="1"/>
          </p:cNvSpPr>
          <p:nvPr>
            <p:ph type="title"/>
          </p:nvPr>
        </p:nvSpPr>
        <p:spPr/>
        <p:txBody>
          <a:bodyPr/>
          <a:lstStyle/>
          <a:p>
            <a:r>
              <a:rPr lang="en-US" smtClean="0"/>
              <a:t>Other Income Tax Forms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82276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a:t>NTTC Training – TY2018</a:t>
            </a:r>
            <a:endParaRPr lang="en-US" dirty="0"/>
          </a:p>
        </p:txBody>
      </p:sp>
      <p:sp>
        <p:nvSpPr>
          <p:cNvPr id="3" name="Slide Number Placeholder 2"/>
          <p:cNvSpPr>
            <a:spLocks noGrp="1"/>
          </p:cNvSpPr>
          <p:nvPr>
            <p:ph type="sldNum" sz="quarter" idx="11"/>
          </p:nvPr>
        </p:nvSpPr>
        <p:spPr/>
        <p:txBody>
          <a:bodyPr/>
          <a:lstStyle/>
          <a:p>
            <a:pPr>
              <a:defRPr/>
            </a:pPr>
            <a:fld id="{8E61C868-E0B5-4BC2-A582-868EBD026564}" type="slidenum">
              <a:rPr lang="en-US" altLang="en-US" smtClean="0"/>
              <a:pPr>
                <a:defRPr/>
              </a:pPr>
              <a:t>9</a:t>
            </a:fld>
            <a:endParaRPr lang="en-US" altLang="en-US" dirty="0"/>
          </a:p>
        </p:txBody>
      </p:sp>
      <p:sp>
        <p:nvSpPr>
          <p:cNvPr id="4" name="Content Placeholder 3"/>
          <p:cNvSpPr>
            <a:spLocks noGrp="1"/>
          </p:cNvSpPr>
          <p:nvPr>
            <p:ph sz="quarter" idx="12"/>
          </p:nvPr>
        </p:nvSpPr>
        <p:spPr/>
        <p:txBody>
          <a:bodyPr>
            <a:normAutofit/>
          </a:bodyPr>
          <a:lstStyle/>
          <a:p>
            <a:r>
              <a:rPr lang="en-US" dirty="0"/>
              <a:t>Box 3 Other Income (Required if income</a:t>
            </a:r>
            <a:r>
              <a:rPr lang="en-US" dirty="0" smtClean="0"/>
              <a:t> $600 or more)</a:t>
            </a:r>
            <a:endParaRPr lang="en-US" dirty="0"/>
          </a:p>
          <a:p>
            <a:pPr lvl="1"/>
            <a:r>
              <a:rPr lang="en-US" dirty="0"/>
              <a:t>Prizes and Awards</a:t>
            </a:r>
          </a:p>
          <a:p>
            <a:pPr lvl="1"/>
            <a:r>
              <a:rPr lang="en-US" dirty="0"/>
              <a:t>Sweepstakes (no wagers involved)</a:t>
            </a:r>
          </a:p>
          <a:p>
            <a:pPr lvl="1"/>
            <a:r>
              <a:rPr lang="en-US" dirty="0"/>
              <a:t>Medical research </a:t>
            </a:r>
            <a:r>
              <a:rPr lang="en-US" dirty="0" smtClean="0"/>
              <a:t>studies</a:t>
            </a:r>
          </a:p>
          <a:p>
            <a:pPr lvl="1"/>
            <a:r>
              <a:rPr lang="en-US" dirty="0" smtClean="0"/>
              <a:t>Honorarium</a:t>
            </a:r>
            <a:endParaRPr lang="en-US" dirty="0"/>
          </a:p>
        </p:txBody>
      </p:sp>
      <p:sp>
        <p:nvSpPr>
          <p:cNvPr id="5" name="Title 4"/>
          <p:cNvSpPr>
            <a:spLocks noGrp="1"/>
          </p:cNvSpPr>
          <p:nvPr>
            <p:ph type="title"/>
          </p:nvPr>
        </p:nvSpPr>
        <p:spPr/>
        <p:txBody>
          <a:bodyPr/>
          <a:lstStyle/>
          <a:p>
            <a:r>
              <a:rPr lang="en-US" dirty="0"/>
              <a:t>Form 1099-MISC</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44121684"/>
      </p:ext>
    </p:extLst>
  </p:cSld>
  <p:clrMapOvr>
    <a:masterClrMapping/>
  </p:clrMapOvr>
  <p:timing>
    <p:tnLst>
      <p:par>
        <p:cTn id="1" dur="indefinite" restart="never" nodeType="tmRoot"/>
      </p:par>
    </p:tnLst>
  </p:timing>
</p:sld>
</file>

<file path=ppt/theme/theme1.xml><?xml version="1.0" encoding="utf-8"?>
<a:theme xmlns:a="http://schemas.openxmlformats.org/drawingml/2006/main" name="2018 Temple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a="http://schemas.openxmlformats.org/drawingml/2006/main" xmlns="" name="AARPF PPTX Template Wide v2.potx" id="{9EC42302-1C76-456C-AA3A-B873C1C81271}" vid="{8200FA71-478A-4AA6-9D02-1D1F7039DF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2018 Templet.thmx</Template>
  <TotalTime>0</TotalTime>
  <Words>2299</Words>
  <Application>Microsoft Macintosh PowerPoint</Application>
  <PresentationFormat>Custom</PresentationFormat>
  <Paragraphs>255</Paragraphs>
  <Slides>24</Slides>
  <Notes>22</Notes>
  <HiddenSlides>0</HiddenSlides>
  <MMClips>0</MMClips>
  <ScaleCrop>false</ScaleCrop>
  <HeadingPairs>
    <vt:vector size="4" baseType="variant">
      <vt:variant>
        <vt:lpstr>Design Template</vt:lpstr>
      </vt:variant>
      <vt:variant>
        <vt:i4>1</vt:i4>
      </vt:variant>
      <vt:variant>
        <vt:lpstr>Slide Titles</vt:lpstr>
      </vt:variant>
      <vt:variant>
        <vt:i4>24</vt:i4>
      </vt:variant>
    </vt:vector>
  </HeadingPairs>
  <TitlesOfParts>
    <vt:vector size="25" baseType="lpstr">
      <vt:lpstr>2018 Templet</vt:lpstr>
      <vt:lpstr>Other Income</vt:lpstr>
      <vt:lpstr>Other Income</vt:lpstr>
      <vt:lpstr>Tax-Aide Scope Manual</vt:lpstr>
      <vt:lpstr>In-Scope Examples</vt:lpstr>
      <vt:lpstr>Out-of-Scope Examples</vt:lpstr>
      <vt:lpstr>Other Income</vt:lpstr>
      <vt:lpstr>Intake/Interview</vt:lpstr>
      <vt:lpstr>Other Income Tax Forms</vt:lpstr>
      <vt:lpstr>Form 1099-MISC</vt:lpstr>
      <vt:lpstr>Form 1099-MISC</vt:lpstr>
      <vt:lpstr>Gambling Winnings</vt:lpstr>
      <vt:lpstr>Form W-2G</vt:lpstr>
      <vt:lpstr>Cancellation of Debt</vt:lpstr>
      <vt:lpstr>Form 1099-C</vt:lpstr>
      <vt:lpstr>Entering Other Income in TaxSlayer</vt:lpstr>
      <vt:lpstr>Other Income Not Reported Elsewhere</vt:lpstr>
      <vt:lpstr>Income – Quality Review</vt:lpstr>
      <vt:lpstr>Other Income</vt:lpstr>
      <vt:lpstr>Long-Term Care Payments</vt:lpstr>
      <vt:lpstr>Long Term Care Payments</vt:lpstr>
      <vt:lpstr>Long Term Care Payments</vt:lpstr>
      <vt:lpstr>Accelerated Death Benefits</vt:lpstr>
      <vt:lpstr>Long Term Care Payments Form 1099-LTC</vt:lpstr>
      <vt:lpstr>Form 8853 LTC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2018-12-24T12:42:29Z</dcterms:created>
  <dcterms:modified xsi:type="dcterms:W3CDTF">2018-12-24T12:54:06Z</dcterms:modified>
</cp:coreProperties>
</file>